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9" r:id="rId1"/>
  </p:sldMasterIdLst>
  <p:notesMasterIdLst>
    <p:notesMasterId r:id="rId39"/>
  </p:notesMasterIdLst>
  <p:sldIdLst>
    <p:sldId id="256" r:id="rId2"/>
    <p:sldId id="651" r:id="rId3"/>
    <p:sldId id="682" r:id="rId4"/>
    <p:sldId id="683" r:id="rId5"/>
    <p:sldId id="686" r:id="rId6"/>
    <p:sldId id="653" r:id="rId7"/>
    <p:sldId id="655" r:id="rId8"/>
    <p:sldId id="656" r:id="rId9"/>
    <p:sldId id="657" r:id="rId10"/>
    <p:sldId id="658" r:id="rId11"/>
    <p:sldId id="659" r:id="rId12"/>
    <p:sldId id="660" r:id="rId13"/>
    <p:sldId id="661" r:id="rId14"/>
    <p:sldId id="662" r:id="rId15"/>
    <p:sldId id="663" r:id="rId16"/>
    <p:sldId id="684" r:id="rId17"/>
    <p:sldId id="664" r:id="rId18"/>
    <p:sldId id="665" r:id="rId19"/>
    <p:sldId id="666" r:id="rId20"/>
    <p:sldId id="667" r:id="rId21"/>
    <p:sldId id="668" r:id="rId22"/>
    <p:sldId id="669" r:id="rId23"/>
    <p:sldId id="670" r:id="rId24"/>
    <p:sldId id="672" r:id="rId25"/>
    <p:sldId id="673" r:id="rId26"/>
    <p:sldId id="674" r:id="rId27"/>
    <p:sldId id="676" r:id="rId28"/>
    <p:sldId id="685" r:id="rId29"/>
    <p:sldId id="677" r:id="rId30"/>
    <p:sldId id="678" r:id="rId31"/>
    <p:sldId id="687" r:id="rId32"/>
    <p:sldId id="688" r:id="rId33"/>
    <p:sldId id="689" r:id="rId34"/>
    <p:sldId id="690" r:id="rId35"/>
    <p:sldId id="691" r:id="rId36"/>
    <p:sldId id="692" r:id="rId37"/>
    <p:sldId id="267" r:id="rId38"/>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3660"/>
    <p:restoredTop sz="77644"/>
  </p:normalViewPr>
  <p:slideViewPr>
    <p:cSldViewPr snapToGrid="0">
      <p:cViewPr varScale="1">
        <p:scale>
          <a:sx n="135" d="100"/>
          <a:sy n="135" d="100"/>
        </p:scale>
        <p:origin x="1760" y="168"/>
      </p:cViewPr>
      <p:guideLst/>
    </p:cSldViewPr>
  </p:slid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notesMaster" Target="notesMasters/notesMaster1.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tiff>
</file>

<file path=ppt/media/image19.png>
</file>

<file path=ppt/media/image2.png>
</file>

<file path=ppt/media/image20.png>
</file>

<file path=ppt/media/image3.tiff>
</file>

<file path=ppt/media/image4.png>
</file>

<file path=ppt/media/image5.png>
</file>

<file path=ppt/media/image6.tiff>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7F501E4-2F38-EB46-B131-CBC17317FB5F}" type="datetimeFigureOut">
              <a:rPr lang="en-CN" smtClean="0"/>
              <a:t>2023/3/16</a:t>
            </a:fld>
            <a:endParaRPr lang="en-CN"/>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C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23FDB99-8EF4-CB44-B440-B8509EB52378}" type="slidenum">
              <a:rPr lang="en-CN" smtClean="0"/>
              <a:t>‹#›</a:t>
            </a:fld>
            <a:endParaRPr lang="en-CN"/>
          </a:p>
        </p:txBody>
      </p:sp>
    </p:spTree>
    <p:extLst>
      <p:ext uri="{BB962C8B-B14F-4D97-AF65-F5344CB8AC3E}">
        <p14:creationId xmlns:p14="http://schemas.microsoft.com/office/powerpoint/2010/main" val="1507523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423FDB99-8EF4-CB44-B440-B8509EB52378}" type="slidenum">
              <a:rPr lang="en-CN" smtClean="0"/>
              <a:t>21</a:t>
            </a:fld>
            <a:endParaRPr lang="en-CN"/>
          </a:p>
        </p:txBody>
      </p:sp>
    </p:spTree>
    <p:extLst>
      <p:ext uri="{BB962C8B-B14F-4D97-AF65-F5344CB8AC3E}">
        <p14:creationId xmlns:p14="http://schemas.microsoft.com/office/powerpoint/2010/main" val="364521980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CN" dirty="0"/>
          </a:p>
        </p:txBody>
      </p:sp>
      <p:sp>
        <p:nvSpPr>
          <p:cNvPr id="4" name="Slide Number Placeholder 3"/>
          <p:cNvSpPr>
            <a:spLocks noGrp="1"/>
          </p:cNvSpPr>
          <p:nvPr>
            <p:ph type="sldNum" sz="quarter" idx="5"/>
          </p:nvPr>
        </p:nvSpPr>
        <p:spPr/>
        <p:txBody>
          <a:bodyPr/>
          <a:lstStyle/>
          <a:p>
            <a:fld id="{423FDB99-8EF4-CB44-B440-B8509EB52378}" type="slidenum">
              <a:rPr lang="en-CN" smtClean="0"/>
              <a:t>37</a:t>
            </a:fld>
            <a:endParaRPr lang="en-CN"/>
          </a:p>
        </p:txBody>
      </p:sp>
    </p:spTree>
    <p:extLst>
      <p:ext uri="{BB962C8B-B14F-4D97-AF65-F5344CB8AC3E}">
        <p14:creationId xmlns:p14="http://schemas.microsoft.com/office/powerpoint/2010/main" val="140772327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52855138-7A44-E944-8DA5-63E0804FC676}" type="datetime1">
              <a:rPr lang="en-US" altLang="zh-CN" smtClean="0"/>
              <a:t>3/16/23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21729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8817B215-4D7F-8240-8217-A7F445566DEB}" type="datetime1">
              <a:rPr lang="en-US" altLang="zh-CN" smtClean="0"/>
              <a:t>3/16/23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33570284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垂直排列标题与&#10;文本">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2302"/>
            <a:ext cx="1971675" cy="5759898"/>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412302"/>
            <a:ext cx="5800725" cy="5759898"/>
          </a:xfrm>
        </p:spPr>
        <p:txBody>
          <a:bodyPr vert="eaVert" lIns="45720" tIns="0" rIns="45720" bIns="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6712416-8E9E-3E45-B27F-9EBB1E8E9B09}" type="datetime1">
              <a:rPr lang="en-US" altLang="zh-CN" smtClean="0"/>
              <a:t>3/16/23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28188715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lvl1pPr>
              <a:lnSpc>
                <a:spcPct val="120000"/>
              </a:lnSpc>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10"/>
          </p:nvPr>
        </p:nvSpPr>
        <p:spPr/>
        <p:txBody>
          <a:bodyPr/>
          <a:lstStyle/>
          <a:p>
            <a:fld id="{F72ED0A2-C571-D746-8E77-C7603BC1D354}" type="datetime1">
              <a:rPr lang="en-US" altLang="zh-CN" smtClean="0"/>
              <a:t>3/16/23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178163757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6936B03B-A861-0641-9E40-7340967FA0B5}" type="datetime1">
              <a:rPr lang="en-US" altLang="zh-CN" smtClean="0"/>
              <a:t>3/16/23</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4D4084D9-55F2-4E00-B75E-E42CB7218B8E}" type="slidenum">
              <a:rPr lang="zh-CN" altLang="en-US" smtClean="0"/>
              <a:t>‹#›</a:t>
            </a:fld>
            <a:endParaRPr lang="zh-CN" alt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285380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890263"/>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822960" y="1295401"/>
            <a:ext cx="3703320" cy="4573694"/>
          </a:xfrm>
        </p:spPr>
        <p:txBody>
          <a:bodyPr/>
          <a:lstStyle>
            <a:lvl1pPr>
              <a:lnSpc>
                <a:spcPct val="120000"/>
              </a:lnSpc>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Content Placeholder 3"/>
          <p:cNvSpPr>
            <a:spLocks noGrp="1"/>
          </p:cNvSpPr>
          <p:nvPr>
            <p:ph sz="half" idx="2"/>
          </p:nvPr>
        </p:nvSpPr>
        <p:spPr>
          <a:xfrm>
            <a:off x="4663440" y="1295401"/>
            <a:ext cx="3703320" cy="4573694"/>
          </a:xfrm>
        </p:spPr>
        <p:txBody>
          <a:bodyPr/>
          <a:lstStyle>
            <a:lvl1pPr>
              <a:lnSpc>
                <a:spcPct val="120000"/>
              </a:lnSpc>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5" name="Date Placeholder 4"/>
          <p:cNvSpPr>
            <a:spLocks noGrp="1"/>
          </p:cNvSpPr>
          <p:nvPr>
            <p:ph type="dt" sz="half" idx="10"/>
          </p:nvPr>
        </p:nvSpPr>
        <p:spPr/>
        <p:txBody>
          <a:bodyPr/>
          <a:lstStyle/>
          <a:p>
            <a:fld id="{2512EF93-B760-4442-8149-9B0307CA2803}" type="datetime1">
              <a:rPr lang="en-US" altLang="zh-CN" smtClean="0"/>
              <a:t>3/16/23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7081589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5"/>
            <a:ext cx="7543800" cy="907196"/>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822960" y="1286934"/>
            <a:ext cx="3703320" cy="81280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822960" y="2099734"/>
            <a:ext cx="3703320" cy="3769361"/>
          </a:xfrm>
        </p:spPr>
        <p:txBody>
          <a:bodyPr/>
          <a:lstStyle>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5" name="Text Placeholder 4"/>
          <p:cNvSpPr>
            <a:spLocks noGrp="1"/>
          </p:cNvSpPr>
          <p:nvPr>
            <p:ph type="body" sz="quarter" idx="3"/>
          </p:nvPr>
        </p:nvSpPr>
        <p:spPr>
          <a:xfrm>
            <a:off x="4663440" y="1286934"/>
            <a:ext cx="3703320" cy="812800"/>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4663440" y="2099734"/>
            <a:ext cx="3703320" cy="3769360"/>
          </a:xfrm>
        </p:spPr>
        <p:txBody>
          <a:bodyPr/>
          <a:lstStyle>
            <a:lvl1pPr>
              <a:lnSpc>
                <a:spcPct val="120000"/>
              </a:lnSpc>
              <a:defRPr/>
            </a:lvl1pPr>
            <a:lvl2pPr>
              <a:lnSpc>
                <a:spcPct val="120000"/>
              </a:lnSpc>
              <a:defRPr/>
            </a:lvl2pPr>
            <a:lvl3pPr>
              <a:lnSpc>
                <a:spcPct val="120000"/>
              </a:lnSpc>
              <a:defRPr/>
            </a:lvl3pPr>
            <a:lvl4pPr>
              <a:lnSpc>
                <a:spcPct val="120000"/>
              </a:lnSpc>
              <a:defRPr/>
            </a:lvl4pPr>
            <a:lvl5pPr>
              <a:lnSpc>
                <a:spcPct val="120000"/>
              </a:lnSpc>
              <a:defRPr/>
            </a:lvl5p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7" name="Date Placeholder 6"/>
          <p:cNvSpPr>
            <a:spLocks noGrp="1"/>
          </p:cNvSpPr>
          <p:nvPr>
            <p:ph type="dt" sz="half" idx="10"/>
          </p:nvPr>
        </p:nvSpPr>
        <p:spPr/>
        <p:txBody>
          <a:bodyPr/>
          <a:lstStyle/>
          <a:p>
            <a:fld id="{07E9B5EA-F780-734D-B6DD-CCB9D4B398B2}" type="datetime1">
              <a:rPr lang="en-US" altLang="zh-CN" smtClean="0"/>
              <a:t>3/16/23</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40141659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0E5F2A31-2DA2-5345-9176-C4725B7B21AE}" type="datetime1">
              <a:rPr lang="en-US" altLang="zh-CN" smtClean="0"/>
              <a:t>3/16/23</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33771477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3693EB3F-62BD-3F40-AEC2-3F69096ABC9C}" type="datetime1">
              <a:rPr lang="en-US" altLang="zh-CN" smtClean="0"/>
              <a:t>3/16/23</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16279019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3600450" y="731520"/>
            <a:ext cx="4869180" cy="5257800"/>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2FF384D1-E778-7546-85CE-05D47DCA9D33}" type="datetime1">
              <a:rPr lang="en-US" altLang="zh-CN" smtClean="0"/>
              <a:t>3/16/23</a:t>
            </a:fld>
            <a:endParaRPr lang="zh-CN" alt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248769057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2" y="0"/>
            <a:ext cx="9143989"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822960"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D59FF917-E27A-EC4E-A5EF-96E9CEC235C2}" type="datetime1">
              <a:rPr lang="en-US" altLang="zh-CN" smtClean="0"/>
              <a:t>3/16/23</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4D4084D9-55F2-4E00-B75E-E42CB7218B8E}" type="slidenum">
              <a:rPr lang="zh-CN" altLang="en-US" smtClean="0"/>
              <a:t>‹#›</a:t>
            </a:fld>
            <a:endParaRPr lang="zh-CN" altLang="en-US"/>
          </a:p>
        </p:txBody>
      </p:sp>
    </p:spTree>
    <p:extLst>
      <p:ext uri="{BB962C8B-B14F-4D97-AF65-F5344CB8AC3E}">
        <p14:creationId xmlns:p14="http://schemas.microsoft.com/office/powerpoint/2010/main" val="39226811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9144001"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5"/>
            <a:ext cx="7543800" cy="907196"/>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822959" y="1296331"/>
            <a:ext cx="7543801" cy="4572763"/>
          </a:xfrm>
          <a:prstGeom prst="rect">
            <a:avLst/>
          </a:prstGeom>
        </p:spPr>
        <p:txBody>
          <a:bodyPr vert="horz" lIns="0" tIns="45720" rIns="0" bIns="45720" rtlCol="0">
            <a:normAutofit/>
          </a:bodyPr>
          <a:lstStyle/>
          <a:p>
            <a:pPr lvl="0"/>
            <a:r>
              <a:rPr lang="zh-CN" altLang="en-US" dirty="0"/>
              <a:t>单击此处编辑母版文本样式</a:t>
            </a:r>
          </a:p>
          <a:p>
            <a:pPr lvl="1"/>
            <a:r>
              <a:rPr lang="zh-CN" altLang="en-US" dirty="0"/>
              <a:t>第二级</a:t>
            </a:r>
          </a:p>
          <a:p>
            <a:pPr lvl="2"/>
            <a:r>
              <a:rPr lang="zh-CN" altLang="en-US" dirty="0"/>
              <a:t>第三级</a:t>
            </a:r>
          </a:p>
          <a:p>
            <a:pPr lvl="3"/>
            <a:r>
              <a:rPr lang="zh-CN" altLang="en-US" dirty="0"/>
              <a:t>第四级</a:t>
            </a:r>
          </a:p>
          <a:p>
            <a:pPr lvl="4"/>
            <a:r>
              <a:rPr lang="zh-CN" altLang="en-US" dirty="0"/>
              <a:t>第五级</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78B5550D-D3BF-8648-BB17-AFF37BE149EC}" type="datetime1">
              <a:rPr lang="en-US" altLang="zh-CN" smtClean="0"/>
              <a:t>3/16/23</a:t>
            </a:fld>
            <a:endParaRPr lang="zh-CN" alt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4D4084D9-55F2-4E00-B75E-E42CB7218B8E}" type="slidenum">
              <a:rPr lang="zh-CN" altLang="en-US" smtClean="0"/>
              <a:t>‹#›</a:t>
            </a:fld>
            <a:endParaRPr lang="zh-CN" altLang="en-US"/>
          </a:p>
        </p:txBody>
      </p:sp>
      <p:cxnSp>
        <p:nvCxnSpPr>
          <p:cNvPr id="10" name="Straight Connector 9"/>
          <p:cNvCxnSpPr/>
          <p:nvPr/>
        </p:nvCxnSpPr>
        <p:spPr>
          <a:xfrm>
            <a:off x="822959" y="1229846"/>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63200634"/>
      </p:ext>
    </p:extLst>
  </p:cSld>
  <p:clrMap bg1="lt1" tx1="dk1" bg2="lt2" tx2="dk2" accent1="accent1" accent2="accent2" accent3="accent3" accent4="accent4" accent5="accent5" accent6="accent6" hlink="hlink" folHlink="folHlink"/>
  <p:sldLayoutIdLst>
    <p:sldLayoutId id="2147483810" r:id="rId1"/>
    <p:sldLayoutId id="2147483811" r:id="rId2"/>
    <p:sldLayoutId id="2147483812" r:id="rId3"/>
    <p:sldLayoutId id="2147483813" r:id="rId4"/>
    <p:sldLayoutId id="2147483814" r:id="rId5"/>
    <p:sldLayoutId id="2147483815" r:id="rId6"/>
    <p:sldLayoutId id="2147483816" r:id="rId7"/>
    <p:sldLayoutId id="2147483817" r:id="rId8"/>
    <p:sldLayoutId id="2147483818" r:id="rId9"/>
    <p:sldLayoutId id="2147483819" r:id="rId10"/>
    <p:sldLayoutId id="2147483820"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2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2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2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ctrTitle"/>
          </p:nvPr>
        </p:nvSpPr>
        <p:spPr>
          <a:xfrm>
            <a:off x="451946" y="758953"/>
            <a:ext cx="8040414" cy="3387534"/>
          </a:xfrm>
        </p:spPr>
        <p:txBody>
          <a:bodyPr>
            <a:normAutofit fontScale="90000"/>
          </a:bodyPr>
          <a:lstStyle/>
          <a:p>
            <a:pPr algn="ctr">
              <a:lnSpc>
                <a:spcPct val="120000"/>
              </a:lnSpc>
              <a:spcBef>
                <a:spcPts val="1200"/>
              </a:spcBef>
              <a:spcAft>
                <a:spcPts val="200"/>
              </a:spcAft>
              <a:buClr>
                <a:schemeClr val="accent1"/>
              </a:buClr>
              <a:buSzPct val="100000"/>
            </a:pPr>
            <a:r>
              <a:rPr lang="zh-CN" altLang="en-US" sz="6600" dirty="0"/>
              <a:t>并行和分布式计算</a:t>
            </a:r>
            <a:br>
              <a:rPr lang="en-US" altLang="zh-CN" sz="6600" dirty="0"/>
            </a:br>
            <a:r>
              <a:rPr lang="en-US" altLang="zh-CN" sz="3600" dirty="0"/>
              <a:t>Parallel</a:t>
            </a:r>
            <a:r>
              <a:rPr lang="zh-CN" altLang="en-US" sz="3600" dirty="0"/>
              <a:t> </a:t>
            </a:r>
            <a:r>
              <a:rPr lang="en-US" altLang="zh-CN" sz="3600" dirty="0"/>
              <a:t>and</a:t>
            </a:r>
            <a:r>
              <a:rPr lang="zh-CN" altLang="en-US" sz="3600" dirty="0"/>
              <a:t> </a:t>
            </a:r>
            <a:r>
              <a:rPr lang="en-US" altLang="zh-CN" sz="3600" dirty="0"/>
              <a:t>Distributed</a:t>
            </a:r>
            <a:r>
              <a:rPr lang="zh-CN" altLang="en-US" sz="3600" dirty="0"/>
              <a:t> </a:t>
            </a:r>
            <a:r>
              <a:rPr lang="en-US" altLang="zh-CN" sz="3600" dirty="0"/>
              <a:t>Computing</a:t>
            </a:r>
            <a:br>
              <a:rPr lang="en-US" altLang="zh-CN" sz="3600" dirty="0"/>
            </a:br>
            <a:br>
              <a:rPr lang="en-US" altLang="zh-CN" sz="4400" dirty="0"/>
            </a:br>
            <a:r>
              <a:rPr lang="zh-CN" altLang="en-US" sz="4000" cap="all" spc="200" dirty="0">
                <a:solidFill>
                  <a:schemeClr val="tx2"/>
                </a:solidFill>
                <a:ea typeface="+mn-ea"/>
                <a:cs typeface="+mn-cs"/>
              </a:rPr>
              <a:t>第 </a:t>
            </a:r>
            <a:r>
              <a:rPr lang="en-US" altLang="zh-CN" sz="4000" cap="all" spc="200" dirty="0">
                <a:solidFill>
                  <a:schemeClr val="tx2"/>
                </a:solidFill>
                <a:ea typeface="+mn-ea"/>
                <a:cs typeface="+mn-cs"/>
              </a:rPr>
              <a:t>4 </a:t>
            </a:r>
            <a:r>
              <a:rPr lang="zh-CN" altLang="en-US" sz="4000" cap="all" spc="200" dirty="0">
                <a:solidFill>
                  <a:schemeClr val="tx2"/>
                </a:solidFill>
                <a:ea typeface="+mn-ea"/>
                <a:cs typeface="+mn-cs"/>
              </a:rPr>
              <a:t>讲 并行计算性能评测</a:t>
            </a:r>
            <a:br>
              <a:rPr lang="en-US" altLang="zh-CN" sz="4000" cap="all" spc="200" dirty="0">
                <a:solidFill>
                  <a:schemeClr val="tx2"/>
                </a:solidFill>
                <a:ea typeface="+mn-ea"/>
                <a:cs typeface="+mn-cs"/>
              </a:rPr>
            </a:br>
            <a:endParaRPr lang="zh-CN" altLang="en-US" sz="4000" cap="all" spc="200" dirty="0">
              <a:solidFill>
                <a:schemeClr val="tx2"/>
              </a:solidFill>
              <a:ea typeface="+mn-ea"/>
              <a:cs typeface="Arial" panose="020B0604020202020204" pitchFamily="34" charset="0"/>
            </a:endParaRPr>
          </a:p>
        </p:txBody>
      </p:sp>
      <p:sp>
        <p:nvSpPr>
          <p:cNvPr id="5" name="副标题 4"/>
          <p:cNvSpPr>
            <a:spLocks noGrp="1"/>
          </p:cNvSpPr>
          <p:nvPr>
            <p:ph type="subTitle" idx="1"/>
          </p:nvPr>
        </p:nvSpPr>
        <p:spPr/>
        <p:txBody>
          <a:bodyPr>
            <a:normAutofit lnSpcReduction="10000"/>
          </a:bodyPr>
          <a:lstStyle/>
          <a:p>
            <a:pPr algn="ctr"/>
            <a:r>
              <a:rPr lang="zh-CN" altLang="en-US"/>
              <a:t>张 </a:t>
            </a:r>
            <a:r>
              <a:rPr lang="zh-CN" altLang="en-US" dirty="0"/>
              <a:t>奇</a:t>
            </a:r>
          </a:p>
          <a:p>
            <a:pPr algn="ctr"/>
            <a:r>
              <a:rPr lang="zh-CN" altLang="en-US" dirty="0"/>
              <a:t>复旦大学 计算机科学技术学院</a:t>
            </a:r>
          </a:p>
          <a:p>
            <a:pPr algn="ctr"/>
            <a:endParaRPr lang="zh-CN" altLang="en-US" dirty="0"/>
          </a:p>
        </p:txBody>
      </p:sp>
      <p:sp>
        <p:nvSpPr>
          <p:cNvPr id="2" name="Slide Number Placeholder 1">
            <a:extLst>
              <a:ext uri="{FF2B5EF4-FFF2-40B4-BE49-F238E27FC236}">
                <a16:creationId xmlns:a16="http://schemas.microsoft.com/office/drawing/2014/main" id="{7517BD75-FB68-C342-8670-6963BF59CD62}"/>
              </a:ext>
            </a:extLst>
          </p:cNvPr>
          <p:cNvSpPr>
            <a:spLocks noGrp="1"/>
          </p:cNvSpPr>
          <p:nvPr>
            <p:ph type="sldNum" sz="quarter" idx="12"/>
          </p:nvPr>
        </p:nvSpPr>
        <p:spPr/>
        <p:txBody>
          <a:bodyPr/>
          <a:lstStyle/>
          <a:p>
            <a:fld id="{4D4084D9-55F2-4E00-B75E-E42CB7218B8E}" type="slidenum">
              <a:rPr lang="zh-CN" altLang="en-US" smtClean="0"/>
              <a:t>1</a:t>
            </a:fld>
            <a:endParaRPr lang="zh-CN" altLang="en-US"/>
          </a:p>
        </p:txBody>
      </p:sp>
    </p:spTree>
    <p:extLst>
      <p:ext uri="{BB962C8B-B14F-4D97-AF65-F5344CB8AC3E}">
        <p14:creationId xmlns:p14="http://schemas.microsoft.com/office/powerpoint/2010/main" val="21987453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4.1</a:t>
            </a:r>
            <a:r>
              <a:rPr lang="zh-CN" altLang="en-US" sz="4400" dirty="0"/>
              <a:t>并行机的一些基本性能指标</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zh-CN" altLang="en-US" sz="2100" dirty="0">
                <a:solidFill>
                  <a:srgbClr val="0070C1"/>
                </a:solidFill>
                <a:latin typeface="Helvetica" pitchFamily="2" charset="0"/>
              </a:rPr>
              <a:t>典型整体通信</a:t>
            </a:r>
            <a:endParaRPr lang="en-US" altLang="zh-CN" sz="2100" dirty="0">
              <a:solidFill>
                <a:srgbClr val="0070C1"/>
              </a:solidFill>
              <a:latin typeface="Helvetica" pitchFamily="2" charset="0"/>
            </a:endParaRPr>
          </a:p>
          <a:p>
            <a:pPr lvl="1"/>
            <a:r>
              <a:rPr lang="zh-CN" altLang="en-US" b="1" dirty="0"/>
              <a:t>播送（</a:t>
            </a:r>
            <a:r>
              <a:rPr lang="en-US" b="1" dirty="0"/>
              <a:t>Broadcasting）：</a:t>
            </a:r>
            <a:r>
              <a:rPr lang="zh-CN" altLang="en-US" dirty="0"/>
              <a:t>处理器</a:t>
            </a:r>
            <a:r>
              <a:rPr lang="en-US" altLang="zh-CN" dirty="0"/>
              <a:t>0</a:t>
            </a:r>
            <a:r>
              <a:rPr lang="zh-CN" altLang="en-US" dirty="0"/>
              <a:t>发送</a:t>
            </a:r>
            <a:r>
              <a:rPr lang="en-US" dirty="0"/>
              <a:t>m</a:t>
            </a:r>
            <a:r>
              <a:rPr lang="zh-CN" altLang="en-US" dirty="0"/>
              <a:t>个字节给所有的</a:t>
            </a:r>
            <a:r>
              <a:rPr lang="en-US" dirty="0"/>
              <a:t>n</a:t>
            </a:r>
            <a:r>
              <a:rPr lang="zh-CN" altLang="en-US" dirty="0"/>
              <a:t>个处理器</a:t>
            </a:r>
            <a:endParaRPr lang="en-US" altLang="zh-CN" dirty="0"/>
          </a:p>
          <a:p>
            <a:pPr lvl="1"/>
            <a:r>
              <a:rPr lang="zh-CN" altLang="en-US" b="1" dirty="0"/>
              <a:t>收集（</a:t>
            </a:r>
            <a:r>
              <a:rPr lang="en-US" b="1" dirty="0"/>
              <a:t>Gather）：</a:t>
            </a:r>
            <a:r>
              <a:rPr lang="zh-CN" altLang="en-US" dirty="0"/>
              <a:t>处理</a:t>
            </a:r>
            <a:r>
              <a:rPr lang="en-US" altLang="zh-CN" dirty="0"/>
              <a:t>0</a:t>
            </a:r>
            <a:r>
              <a:rPr lang="zh-CN" altLang="en-US" dirty="0"/>
              <a:t>接收所有</a:t>
            </a:r>
            <a:r>
              <a:rPr lang="en-US" dirty="0"/>
              <a:t>n</a:t>
            </a:r>
            <a:r>
              <a:rPr lang="zh-CN" altLang="en-US" dirty="0"/>
              <a:t>个处理器发来的消息，所以处理器</a:t>
            </a:r>
            <a:r>
              <a:rPr lang="en-US" altLang="zh-CN" dirty="0"/>
              <a:t>0</a:t>
            </a:r>
            <a:r>
              <a:rPr lang="zh-CN" altLang="en-US" dirty="0"/>
              <a:t>最终接收了</a:t>
            </a:r>
            <a:r>
              <a:rPr lang="en-US" dirty="0"/>
              <a:t>m n</a:t>
            </a:r>
            <a:r>
              <a:rPr lang="zh-CN" altLang="en-US" dirty="0"/>
              <a:t>个字节；</a:t>
            </a:r>
            <a:endParaRPr lang="en-US" altLang="zh-CN" dirty="0"/>
          </a:p>
          <a:p>
            <a:pPr lvl="1"/>
            <a:r>
              <a:rPr lang="zh-CN" altLang="en-US" b="1" dirty="0"/>
              <a:t>散射（</a:t>
            </a:r>
            <a:r>
              <a:rPr lang="en-US" b="1" dirty="0"/>
              <a:t>Scatter）：</a:t>
            </a:r>
            <a:r>
              <a:rPr lang="zh-CN" altLang="en-US" dirty="0"/>
              <a:t>处理器</a:t>
            </a:r>
            <a:r>
              <a:rPr lang="en-US" altLang="zh-CN" dirty="0"/>
              <a:t>0</a:t>
            </a:r>
            <a:r>
              <a:rPr lang="zh-CN" altLang="en-US" dirty="0"/>
              <a:t>发送了</a:t>
            </a:r>
            <a:r>
              <a:rPr lang="en-US" dirty="0"/>
              <a:t>m</a:t>
            </a:r>
            <a:r>
              <a:rPr lang="zh-CN" altLang="en-US" dirty="0"/>
              <a:t>个字节的不同消息给所有</a:t>
            </a:r>
            <a:r>
              <a:rPr lang="en-US" dirty="0"/>
              <a:t>n</a:t>
            </a:r>
            <a:r>
              <a:rPr lang="zh-CN" altLang="en-US" dirty="0"/>
              <a:t>个处理器，因此处理器</a:t>
            </a:r>
            <a:r>
              <a:rPr lang="en-US" altLang="zh-CN" dirty="0"/>
              <a:t>0</a:t>
            </a:r>
            <a:r>
              <a:rPr lang="zh-CN" altLang="en-US" dirty="0"/>
              <a:t>最终发送了</a:t>
            </a:r>
            <a:r>
              <a:rPr lang="en-US" dirty="0"/>
              <a:t>m n</a:t>
            </a:r>
            <a:r>
              <a:rPr lang="zh-CN" altLang="en-US" dirty="0"/>
              <a:t>个字节；</a:t>
            </a:r>
            <a:endParaRPr lang="en-US" altLang="zh-CN" dirty="0"/>
          </a:p>
          <a:p>
            <a:pPr lvl="1"/>
            <a:r>
              <a:rPr lang="zh-CN" altLang="en-US" b="1" dirty="0"/>
              <a:t>全交换（</a:t>
            </a:r>
            <a:r>
              <a:rPr lang="en-US" b="1" dirty="0"/>
              <a:t>Total Exchange）：</a:t>
            </a:r>
            <a:r>
              <a:rPr lang="zh-CN" altLang="en-US" dirty="0"/>
              <a:t>每个处理器均彼此相互发送</a:t>
            </a:r>
            <a:r>
              <a:rPr lang="en-US" dirty="0"/>
              <a:t>m</a:t>
            </a:r>
            <a:r>
              <a:rPr lang="zh-CN" altLang="en-US" dirty="0"/>
              <a:t>个字节的不同消息给对方，所以总通信量为</a:t>
            </a:r>
            <a:r>
              <a:rPr lang="en-US" dirty="0"/>
              <a:t>mn</a:t>
            </a:r>
            <a:r>
              <a:rPr lang="en-US" baseline="30000" dirty="0"/>
              <a:t>2</a:t>
            </a:r>
            <a:r>
              <a:rPr lang="zh-CN" altLang="en-US" dirty="0"/>
              <a:t>个字节；</a:t>
            </a:r>
            <a:endParaRPr lang="en-US" altLang="zh-CN" dirty="0"/>
          </a:p>
          <a:p>
            <a:pPr lvl="1"/>
            <a:r>
              <a:rPr lang="zh-CN" altLang="en-US" b="1" dirty="0"/>
              <a:t>循环移位（</a:t>
            </a:r>
            <a:r>
              <a:rPr lang="en-US" b="1" dirty="0"/>
              <a:t>Circular‐shift）：</a:t>
            </a:r>
            <a:r>
              <a:rPr lang="zh-CN" altLang="en-US" dirty="0"/>
              <a:t>处理器</a:t>
            </a:r>
            <a:r>
              <a:rPr lang="en-US" dirty="0" err="1"/>
              <a:t>i</a:t>
            </a:r>
            <a:r>
              <a:rPr lang="zh-CN" altLang="en-US" dirty="0"/>
              <a:t>发送</a:t>
            </a:r>
            <a:r>
              <a:rPr lang="en-US" dirty="0"/>
              <a:t>m</a:t>
            </a:r>
            <a:r>
              <a:rPr lang="zh-CN" altLang="en-US" dirty="0"/>
              <a:t>个字节给处理器</a:t>
            </a:r>
            <a:r>
              <a:rPr lang="en-US" dirty="0"/>
              <a:t>i+1，</a:t>
            </a:r>
            <a:r>
              <a:rPr lang="zh-CN" altLang="en-US" dirty="0"/>
              <a:t>处理器</a:t>
            </a:r>
            <a:r>
              <a:rPr lang="en-US" dirty="0"/>
              <a:t>n‐1</a:t>
            </a:r>
            <a:r>
              <a:rPr lang="zh-CN" altLang="en-US" dirty="0"/>
              <a:t>发送</a:t>
            </a:r>
            <a:r>
              <a:rPr lang="en-US" dirty="0"/>
              <a:t>m</a:t>
            </a:r>
            <a:r>
              <a:rPr lang="zh-CN" altLang="en-US" dirty="0"/>
              <a:t>个字节给处理器</a:t>
            </a:r>
            <a:r>
              <a:rPr lang="en-US" altLang="zh-CN" dirty="0"/>
              <a:t>0</a:t>
            </a:r>
            <a:r>
              <a:rPr lang="zh-CN" altLang="en-US" dirty="0"/>
              <a:t>，所以通信量为</a:t>
            </a:r>
            <a:r>
              <a:rPr lang="en-US" dirty="0"/>
              <a:t>m n</a:t>
            </a:r>
            <a:r>
              <a:rPr lang="zh-CN" altLang="en-US" dirty="0"/>
              <a:t>个字节。</a:t>
            </a:r>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10</a:t>
            </a:fld>
            <a:endParaRPr lang="zh-CN" altLang="en-US"/>
          </a:p>
        </p:txBody>
      </p:sp>
    </p:spTree>
    <p:extLst>
      <p:ext uri="{BB962C8B-B14F-4D97-AF65-F5344CB8AC3E}">
        <p14:creationId xmlns:p14="http://schemas.microsoft.com/office/powerpoint/2010/main" val="378243829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4.1</a:t>
            </a:r>
            <a:r>
              <a:rPr lang="zh-CN" altLang="en-US" sz="4400" dirty="0"/>
              <a:t>并行机的一些基本性能指标</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zh-CN" altLang="en-US" sz="2100" dirty="0">
                <a:solidFill>
                  <a:srgbClr val="0070C1"/>
                </a:solidFill>
                <a:latin typeface="Helvetica" pitchFamily="2" charset="0"/>
              </a:rPr>
              <a:t>机器的成本、价格与性</a:t>
            </a:r>
            <a:r>
              <a:rPr lang="en-US" altLang="zh-CN" sz="2100" dirty="0">
                <a:solidFill>
                  <a:srgbClr val="0070C1"/>
                </a:solidFill>
                <a:latin typeface="Helvetica" pitchFamily="2" charset="0"/>
              </a:rPr>
              <a:t>/</a:t>
            </a:r>
            <a:r>
              <a:rPr lang="zh-CN" altLang="en-US" sz="2100" dirty="0">
                <a:solidFill>
                  <a:srgbClr val="0070C1"/>
                </a:solidFill>
                <a:latin typeface="Helvetica" pitchFamily="2" charset="0"/>
              </a:rPr>
              <a:t>价比</a:t>
            </a:r>
            <a:endParaRPr lang="en-US" altLang="zh-CN" sz="2100" dirty="0">
              <a:solidFill>
                <a:srgbClr val="0070C1"/>
              </a:solidFill>
              <a:latin typeface="Helvetica" pitchFamily="2" charset="0"/>
            </a:endParaRPr>
          </a:p>
          <a:p>
            <a:r>
              <a:rPr lang="zh-CN" altLang="en-US" dirty="0"/>
              <a:t>机器的成本与价格</a:t>
            </a:r>
          </a:p>
          <a:p>
            <a:pPr lvl="1"/>
            <a:r>
              <a:rPr lang="zh-CN" altLang="en-US" b="1" dirty="0"/>
              <a:t>机器的性能</a:t>
            </a:r>
            <a:r>
              <a:rPr lang="en-US" altLang="zh-CN" b="1" dirty="0"/>
              <a:t>/</a:t>
            </a:r>
            <a:r>
              <a:rPr lang="zh-CN" altLang="en-US" b="1" dirty="0"/>
              <a:t>价格比 </a:t>
            </a:r>
            <a:r>
              <a:rPr lang="en-US" dirty="0"/>
              <a:t>Performance/Cost Ratio ：</a:t>
            </a:r>
            <a:r>
              <a:rPr lang="zh-CN" altLang="en-US" dirty="0"/>
              <a:t>系指用单位代价（通常以百万美元表示）所获取的性能（通常以</a:t>
            </a:r>
            <a:r>
              <a:rPr lang="en-US" dirty="0"/>
              <a:t>MIPS</a:t>
            </a:r>
            <a:r>
              <a:rPr lang="zh-CN" altLang="en-US" dirty="0"/>
              <a:t>或</a:t>
            </a:r>
            <a:r>
              <a:rPr lang="en-US" dirty="0"/>
              <a:t>MFLOPS</a:t>
            </a:r>
            <a:r>
              <a:rPr lang="zh-CN" altLang="en-US" dirty="0"/>
              <a:t>表示）</a:t>
            </a:r>
            <a:endParaRPr lang="en-US" altLang="zh-CN" dirty="0"/>
          </a:p>
          <a:p>
            <a:pPr lvl="1"/>
            <a:endParaRPr lang="zh-CN" altLang="en-US" dirty="0"/>
          </a:p>
          <a:p>
            <a:r>
              <a:rPr lang="zh-CN" altLang="en-US" b="1" dirty="0"/>
              <a:t>利用率</a:t>
            </a:r>
            <a:r>
              <a:rPr lang="zh-CN" altLang="en-US" dirty="0"/>
              <a:t>（</a:t>
            </a:r>
            <a:r>
              <a:rPr lang="en-US" dirty="0"/>
              <a:t>Utilization）：</a:t>
            </a:r>
            <a:r>
              <a:rPr lang="zh-CN" altLang="en-US" dirty="0"/>
              <a:t>可达到的速度与峰值速度之比</a:t>
            </a:r>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11</a:t>
            </a:fld>
            <a:endParaRPr lang="zh-CN" altLang="en-US"/>
          </a:p>
        </p:txBody>
      </p:sp>
    </p:spTree>
    <p:extLst>
      <p:ext uri="{BB962C8B-B14F-4D97-AF65-F5344CB8AC3E}">
        <p14:creationId xmlns:p14="http://schemas.microsoft.com/office/powerpoint/2010/main" val="46589119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zh-CN" altLang="en-US" b="1" dirty="0">
                <a:solidFill>
                  <a:srgbClr val="0070C0"/>
                </a:solidFill>
              </a:rPr>
              <a:t>加速比性能定律</a:t>
            </a:r>
          </a:p>
          <a:p>
            <a:pPr lvl="1"/>
            <a:r>
              <a:rPr lang="zh-CN" altLang="en-US" dirty="0"/>
              <a:t>并行系统的加速比是指对于一个给定的应用，并行算法（或并行程序）的执行速度相对于串行算法（或串行程序）的执行速度加快多少倍</a:t>
            </a:r>
            <a:endParaRPr lang="en-US" altLang="zh-CN" dirty="0"/>
          </a:p>
          <a:p>
            <a:pPr lvl="1"/>
            <a:r>
              <a:rPr lang="en-US" dirty="0"/>
              <a:t>Amdahl </a:t>
            </a:r>
            <a:r>
              <a:rPr lang="zh-CN" altLang="en-US" dirty="0"/>
              <a:t>定律</a:t>
            </a:r>
            <a:endParaRPr lang="en-US" altLang="zh-CN" dirty="0"/>
          </a:p>
          <a:p>
            <a:pPr lvl="1"/>
            <a:r>
              <a:rPr lang="en-US" dirty="0"/>
              <a:t>Gustafson</a:t>
            </a:r>
            <a:r>
              <a:rPr lang="zh-CN" altLang="en-US" dirty="0"/>
              <a:t>定律</a:t>
            </a:r>
            <a:endParaRPr lang="en-US" altLang="zh-CN" dirty="0"/>
          </a:p>
          <a:p>
            <a:pPr lvl="1"/>
            <a:r>
              <a:rPr lang="en-US" dirty="0"/>
              <a:t>Sun Ni</a:t>
            </a:r>
            <a:r>
              <a:rPr lang="zh-CN" altLang="en-US" dirty="0"/>
              <a:t>定律</a:t>
            </a:r>
          </a:p>
          <a:p>
            <a:r>
              <a:rPr lang="zh-CN" altLang="en-US" b="1" dirty="0">
                <a:solidFill>
                  <a:srgbClr val="0070C0"/>
                </a:solidFill>
              </a:rPr>
              <a:t>可扩放性评测标准</a:t>
            </a:r>
            <a:endParaRPr lang="en-US" altLang="zh-CN" b="1" dirty="0">
              <a:solidFill>
                <a:srgbClr val="0070C0"/>
              </a:solidFill>
            </a:endParaRPr>
          </a:p>
          <a:p>
            <a:pPr lvl="1"/>
            <a:r>
              <a:rPr lang="zh-CN" altLang="en-US" dirty="0"/>
              <a:t>等效率度量标准</a:t>
            </a:r>
            <a:endParaRPr lang="en-US" altLang="zh-CN" dirty="0"/>
          </a:p>
          <a:p>
            <a:pPr lvl="1"/>
            <a:r>
              <a:rPr lang="zh-CN" altLang="en-US" dirty="0"/>
              <a:t>等速度度量标准</a:t>
            </a:r>
            <a:endParaRPr lang="en-US" altLang="zh-CN" dirty="0"/>
          </a:p>
          <a:p>
            <a:pPr lvl="1"/>
            <a:r>
              <a:rPr lang="zh-CN" altLang="en-US" dirty="0"/>
              <a:t>平均延迟度量标准</a:t>
            </a:r>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12</a:t>
            </a:fld>
            <a:endParaRPr lang="zh-CN" altLang="en-US"/>
          </a:p>
        </p:txBody>
      </p:sp>
    </p:spTree>
    <p:extLst>
      <p:ext uri="{BB962C8B-B14F-4D97-AF65-F5344CB8AC3E}">
        <p14:creationId xmlns:p14="http://schemas.microsoft.com/office/powerpoint/2010/main" val="37221094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en-US" b="1" dirty="0">
                <a:solidFill>
                  <a:srgbClr val="0070C0"/>
                </a:solidFill>
              </a:rPr>
              <a:t>Amdahl </a:t>
            </a:r>
            <a:r>
              <a:rPr lang="zh-CN" altLang="en-US" b="1" dirty="0">
                <a:solidFill>
                  <a:srgbClr val="0070C0"/>
                </a:solidFill>
              </a:rPr>
              <a:t>定律（</a:t>
            </a:r>
            <a:r>
              <a:rPr lang="en-US" altLang="zh-CN" b="1" dirty="0">
                <a:solidFill>
                  <a:srgbClr val="0070C0"/>
                </a:solidFill>
              </a:rPr>
              <a:t>1</a:t>
            </a:r>
            <a:r>
              <a:rPr lang="zh-CN" altLang="en-US" b="1" dirty="0">
                <a:solidFill>
                  <a:srgbClr val="0070C0"/>
                </a:solidFill>
              </a:rPr>
              <a:t>）</a:t>
            </a:r>
          </a:p>
          <a:p>
            <a:pPr lvl="1"/>
            <a:r>
              <a:rPr lang="zh-CN" altLang="en-US" b="1" dirty="0"/>
              <a:t>出发点：</a:t>
            </a:r>
            <a:r>
              <a:rPr lang="en-US" b="1" dirty="0"/>
              <a:t>Base on Fixed Problem Size</a:t>
            </a:r>
          </a:p>
          <a:p>
            <a:pPr lvl="2"/>
            <a:r>
              <a:rPr lang="zh-CN" altLang="en-US" sz="1600" dirty="0"/>
              <a:t>固定不变的计算负载；</a:t>
            </a:r>
            <a:endParaRPr lang="en-US" altLang="zh-CN" sz="1600" dirty="0"/>
          </a:p>
          <a:p>
            <a:pPr lvl="2"/>
            <a:r>
              <a:rPr lang="zh-CN" altLang="en-US" sz="1600" dirty="0"/>
              <a:t>固定的计算负载分布在多个处理器上的，</a:t>
            </a:r>
            <a:endParaRPr lang="en-US" altLang="zh-CN" sz="1600" dirty="0"/>
          </a:p>
          <a:p>
            <a:pPr lvl="2"/>
            <a:r>
              <a:rPr lang="zh-CN" altLang="en-US" sz="1600" dirty="0"/>
              <a:t>增加处理器加快执行速度，从而达到了加快处理速度的目的。</a:t>
            </a:r>
            <a:endParaRPr lang="en-US" altLang="zh-CN" sz="1600" dirty="0"/>
          </a:p>
          <a:p>
            <a:pPr lvl="1"/>
            <a:r>
              <a:rPr lang="en-US" dirty="0"/>
              <a:t>P：</a:t>
            </a:r>
            <a:r>
              <a:rPr lang="zh-CN" altLang="en-US" dirty="0"/>
              <a:t>处理器数；</a:t>
            </a:r>
          </a:p>
          <a:p>
            <a:pPr lvl="1"/>
            <a:r>
              <a:rPr lang="en-US" dirty="0"/>
              <a:t>W：</a:t>
            </a:r>
            <a:r>
              <a:rPr lang="zh-CN" altLang="en-US" dirty="0"/>
              <a:t>问题规模（计算负载、工作负载，给定问题的总计算量）；</a:t>
            </a:r>
            <a:endParaRPr lang="en-US" altLang="zh-CN" dirty="0"/>
          </a:p>
          <a:p>
            <a:pPr lvl="2"/>
            <a:r>
              <a:rPr lang="en-US" sz="1600" dirty="0" err="1"/>
              <a:t>W</a:t>
            </a:r>
            <a:r>
              <a:rPr lang="en-US" sz="1600" baseline="-25000" dirty="0" err="1"/>
              <a:t>s</a:t>
            </a:r>
            <a:r>
              <a:rPr lang="en-US" sz="1600" dirty="0"/>
              <a:t>：</a:t>
            </a:r>
            <a:r>
              <a:rPr lang="zh-CN" altLang="en-US" sz="1600" dirty="0"/>
              <a:t>应用程序中的串行分量，</a:t>
            </a:r>
            <a:r>
              <a:rPr lang="en-US" sz="1600" dirty="0"/>
              <a:t>f</a:t>
            </a:r>
            <a:r>
              <a:rPr lang="zh-CN" altLang="en-US" sz="1600" dirty="0"/>
              <a:t>是串行分量比例（</a:t>
            </a:r>
            <a:r>
              <a:rPr lang="en-US" sz="1600" dirty="0"/>
              <a:t>f =</a:t>
            </a:r>
            <a:r>
              <a:rPr lang="en-US" sz="1600" dirty="0" err="1"/>
              <a:t>W</a:t>
            </a:r>
            <a:r>
              <a:rPr lang="en-US" sz="1600" baseline="-25000" dirty="0" err="1"/>
              <a:t>s</a:t>
            </a:r>
            <a:r>
              <a:rPr lang="en-US" sz="1600" dirty="0"/>
              <a:t>/W）；</a:t>
            </a:r>
          </a:p>
          <a:p>
            <a:pPr lvl="2"/>
            <a:r>
              <a:rPr lang="en-US" sz="1600" dirty="0"/>
              <a:t>W</a:t>
            </a:r>
            <a:r>
              <a:rPr lang="en-US" sz="1600" baseline="-25000" dirty="0"/>
              <a:t>P</a:t>
            </a:r>
            <a:r>
              <a:rPr lang="en-US" sz="1600" dirty="0"/>
              <a:t>：</a:t>
            </a:r>
            <a:r>
              <a:rPr lang="zh-CN" altLang="en-US" sz="1600" dirty="0"/>
              <a:t>应用程序中可并行化部分，</a:t>
            </a:r>
            <a:r>
              <a:rPr lang="en-US" altLang="zh-CN" sz="1600" dirty="0"/>
              <a:t>1‐</a:t>
            </a:r>
            <a:r>
              <a:rPr lang="en-US" sz="1600" dirty="0"/>
              <a:t>f</a:t>
            </a:r>
            <a:r>
              <a:rPr lang="zh-CN" altLang="en-US" sz="1600" dirty="0"/>
              <a:t>为并行分量比例；</a:t>
            </a:r>
            <a:endParaRPr lang="en-US" altLang="zh-CN" sz="1600" dirty="0"/>
          </a:p>
          <a:p>
            <a:pPr lvl="2"/>
            <a:r>
              <a:rPr lang="en-US" sz="1600" dirty="0" err="1"/>
              <a:t>W</a:t>
            </a:r>
            <a:r>
              <a:rPr lang="en-US" sz="1600" baseline="-25000" dirty="0" err="1"/>
              <a:t>s</a:t>
            </a:r>
            <a:r>
              <a:rPr lang="en-US" sz="1600" dirty="0"/>
              <a:t> +W</a:t>
            </a:r>
            <a:r>
              <a:rPr lang="en-US" sz="1600" baseline="-25000" dirty="0"/>
              <a:t>p</a:t>
            </a:r>
            <a:r>
              <a:rPr lang="en-US" sz="1600" dirty="0"/>
              <a:t> =W；</a:t>
            </a:r>
          </a:p>
          <a:p>
            <a:pPr lvl="1"/>
            <a:r>
              <a:rPr lang="en-US" dirty="0"/>
              <a:t>T</a:t>
            </a:r>
            <a:r>
              <a:rPr lang="en-US" baseline="-25000" dirty="0"/>
              <a:t>s</a:t>
            </a:r>
            <a:r>
              <a:rPr lang="en-US" dirty="0"/>
              <a:t>=T</a:t>
            </a:r>
            <a:r>
              <a:rPr lang="en-US" baseline="-25000" dirty="0"/>
              <a:t>1</a:t>
            </a:r>
            <a:r>
              <a:rPr lang="en-US" dirty="0"/>
              <a:t> ：</a:t>
            </a:r>
            <a:r>
              <a:rPr lang="zh-CN" altLang="en-US" dirty="0"/>
              <a:t>串行执行时间，</a:t>
            </a:r>
            <a:r>
              <a:rPr lang="en-US" dirty="0"/>
              <a:t>T</a:t>
            </a:r>
            <a:r>
              <a:rPr lang="en-US" baseline="-25000" dirty="0"/>
              <a:t> p </a:t>
            </a:r>
            <a:r>
              <a:rPr lang="en-US" dirty="0"/>
              <a:t>：</a:t>
            </a:r>
            <a:r>
              <a:rPr lang="zh-CN" altLang="en-US" dirty="0"/>
              <a:t>并行执行时间；</a:t>
            </a:r>
            <a:endParaRPr lang="en-US" altLang="zh-CN" dirty="0"/>
          </a:p>
          <a:p>
            <a:pPr lvl="1"/>
            <a:r>
              <a:rPr lang="en-US" dirty="0"/>
              <a:t>S：</a:t>
            </a:r>
            <a:r>
              <a:rPr lang="zh-CN" altLang="en-US" dirty="0"/>
              <a:t>加速比，</a:t>
            </a:r>
            <a:r>
              <a:rPr lang="en-US" dirty="0"/>
              <a:t>E：</a:t>
            </a:r>
            <a:r>
              <a:rPr lang="zh-CN" altLang="en-US" dirty="0"/>
              <a:t>效率；</a:t>
            </a:r>
            <a:endParaRPr lang="en-US" altLang="zh-CN" dirty="0"/>
          </a:p>
          <a:p>
            <a:pPr lvl="2"/>
            <a:endParaRPr lang="zh-CN" alt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13</a:t>
            </a:fld>
            <a:endParaRPr lang="zh-CN" altLang="en-US"/>
          </a:p>
        </p:txBody>
      </p:sp>
      <p:pic>
        <p:nvPicPr>
          <p:cNvPr id="6" name="Picture 5">
            <a:extLst>
              <a:ext uri="{FF2B5EF4-FFF2-40B4-BE49-F238E27FC236}">
                <a16:creationId xmlns:a16="http://schemas.microsoft.com/office/drawing/2014/main" id="{5EF38556-15FD-DA4D-8DC1-8E6612717D7B}"/>
              </a:ext>
            </a:extLst>
          </p:cNvPr>
          <p:cNvPicPr>
            <a:picLocks noChangeAspect="1"/>
          </p:cNvPicPr>
          <p:nvPr/>
        </p:nvPicPr>
        <p:blipFill>
          <a:blip r:embed="rId2"/>
          <a:stretch>
            <a:fillRect/>
          </a:stretch>
        </p:blipFill>
        <p:spPr>
          <a:xfrm>
            <a:off x="6065018" y="5218661"/>
            <a:ext cx="1922535" cy="686015"/>
          </a:xfrm>
          <a:prstGeom prst="rect">
            <a:avLst/>
          </a:prstGeom>
        </p:spPr>
      </p:pic>
    </p:spTree>
    <p:extLst>
      <p:ext uri="{BB962C8B-B14F-4D97-AF65-F5344CB8AC3E}">
        <p14:creationId xmlns:p14="http://schemas.microsoft.com/office/powerpoint/2010/main" val="8745725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en-US" b="1" dirty="0">
                <a:solidFill>
                  <a:srgbClr val="0070C0"/>
                </a:solidFill>
              </a:rPr>
              <a:t>Amdahl </a:t>
            </a:r>
            <a:r>
              <a:rPr lang="zh-CN" altLang="en-US" b="1" dirty="0">
                <a:solidFill>
                  <a:srgbClr val="0070C0"/>
                </a:solidFill>
              </a:rPr>
              <a:t>定律（</a:t>
            </a:r>
            <a:r>
              <a:rPr lang="en-US" altLang="zh-CN" b="1" dirty="0">
                <a:solidFill>
                  <a:srgbClr val="0070C0"/>
                </a:solidFill>
              </a:rPr>
              <a:t>2</a:t>
            </a:r>
            <a:r>
              <a:rPr lang="zh-CN" altLang="en-US" b="1" dirty="0">
                <a:solidFill>
                  <a:srgbClr val="0070C0"/>
                </a:solidFill>
              </a:rPr>
              <a:t>）</a:t>
            </a:r>
          </a:p>
          <a:p>
            <a:pPr lvl="1"/>
            <a:r>
              <a:rPr lang="en-US" dirty="0"/>
              <a:t>Amdahl’s Law </a:t>
            </a:r>
            <a:r>
              <a:rPr lang="zh-CN" altLang="en-US" dirty="0"/>
              <a:t>表明：</a:t>
            </a:r>
            <a:endParaRPr lang="en-US" altLang="zh-CN" dirty="0"/>
          </a:p>
          <a:p>
            <a:pPr lvl="2"/>
            <a:r>
              <a:rPr lang="zh-CN" altLang="en-US" sz="1800" dirty="0"/>
              <a:t>适用于实时应用问题。当问题的计算负载或规模固定时，我们必须通过增加处理器数目来降低计算时间；</a:t>
            </a:r>
            <a:endParaRPr lang="en-US" altLang="zh-CN" sz="1800" dirty="0"/>
          </a:p>
          <a:p>
            <a:pPr lvl="2"/>
            <a:r>
              <a:rPr lang="zh-CN" altLang="en-US" sz="1800" dirty="0"/>
              <a:t>加速比受到算法中串行工作量的限制。</a:t>
            </a:r>
            <a:endParaRPr lang="en-US" altLang="zh-CN" sz="1800"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14</a:t>
            </a:fld>
            <a:endParaRPr lang="zh-CN" altLang="en-US"/>
          </a:p>
        </p:txBody>
      </p:sp>
      <p:pic>
        <p:nvPicPr>
          <p:cNvPr id="6" name="Picture 5">
            <a:extLst>
              <a:ext uri="{FF2B5EF4-FFF2-40B4-BE49-F238E27FC236}">
                <a16:creationId xmlns:a16="http://schemas.microsoft.com/office/drawing/2014/main" id="{5BED0B8D-A885-DE40-A584-77AD41013EDE}"/>
              </a:ext>
            </a:extLst>
          </p:cNvPr>
          <p:cNvPicPr>
            <a:picLocks noChangeAspect="1"/>
          </p:cNvPicPr>
          <p:nvPr/>
        </p:nvPicPr>
        <p:blipFill rotWithShape="1">
          <a:blip r:embed="rId2">
            <a:extLst>
              <a:ext uri="{28A0092B-C50C-407E-A947-70E740481C1C}">
                <a14:useLocalDpi xmlns:a14="http://schemas.microsoft.com/office/drawing/2010/main" val="0"/>
              </a:ext>
            </a:extLst>
          </a:blip>
          <a:srcRect b="926"/>
          <a:stretch/>
        </p:blipFill>
        <p:spPr>
          <a:xfrm>
            <a:off x="1090721" y="3630716"/>
            <a:ext cx="7008275" cy="1930953"/>
          </a:xfrm>
          <a:prstGeom prst="rect">
            <a:avLst/>
          </a:prstGeom>
        </p:spPr>
      </p:pic>
      <p:pic>
        <p:nvPicPr>
          <p:cNvPr id="7" name="Picture 6">
            <a:extLst>
              <a:ext uri="{FF2B5EF4-FFF2-40B4-BE49-F238E27FC236}">
                <a16:creationId xmlns:a16="http://schemas.microsoft.com/office/drawing/2014/main" id="{5E09DAA3-7881-DB42-97AD-4932745CBC9A}"/>
              </a:ext>
            </a:extLst>
          </p:cNvPr>
          <p:cNvPicPr>
            <a:picLocks noChangeAspect="1"/>
          </p:cNvPicPr>
          <p:nvPr/>
        </p:nvPicPr>
        <p:blipFill>
          <a:blip r:embed="rId3"/>
          <a:stretch>
            <a:fillRect/>
          </a:stretch>
        </p:blipFill>
        <p:spPr>
          <a:xfrm>
            <a:off x="614680" y="5562811"/>
            <a:ext cx="1941484" cy="692776"/>
          </a:xfrm>
          <a:prstGeom prst="rect">
            <a:avLst/>
          </a:prstGeom>
        </p:spPr>
      </p:pic>
    </p:spTree>
    <p:extLst>
      <p:ext uri="{BB962C8B-B14F-4D97-AF65-F5344CB8AC3E}">
        <p14:creationId xmlns:p14="http://schemas.microsoft.com/office/powerpoint/2010/main" val="19619212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en-US" b="1" dirty="0">
                <a:solidFill>
                  <a:srgbClr val="0070C0"/>
                </a:solidFill>
              </a:rPr>
              <a:t>Amdahl </a:t>
            </a:r>
            <a:r>
              <a:rPr lang="zh-CN" altLang="en-US" b="1" dirty="0">
                <a:solidFill>
                  <a:srgbClr val="0070C0"/>
                </a:solidFill>
              </a:rPr>
              <a:t>定律（</a:t>
            </a:r>
            <a:r>
              <a:rPr lang="en-US" altLang="zh-CN" b="1" dirty="0">
                <a:solidFill>
                  <a:srgbClr val="0070C0"/>
                </a:solidFill>
              </a:rPr>
              <a:t>3</a:t>
            </a:r>
            <a:r>
              <a:rPr lang="zh-CN" altLang="en-US" b="1" dirty="0">
                <a:solidFill>
                  <a:srgbClr val="0070C0"/>
                </a:solidFill>
              </a:rPr>
              <a:t>）</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endParaRPr lang="zh-CN" alt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15</a:t>
            </a:fld>
            <a:endParaRPr lang="zh-CN" altLang="en-US"/>
          </a:p>
        </p:txBody>
      </p:sp>
      <p:pic>
        <p:nvPicPr>
          <p:cNvPr id="7" name="Picture 6">
            <a:extLst>
              <a:ext uri="{FF2B5EF4-FFF2-40B4-BE49-F238E27FC236}">
                <a16:creationId xmlns:a16="http://schemas.microsoft.com/office/drawing/2014/main" id="{B388BE56-E763-5042-B017-4BA0976CF5B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32516" y="1831278"/>
            <a:ext cx="7388525" cy="3195443"/>
          </a:xfrm>
          <a:prstGeom prst="rect">
            <a:avLst/>
          </a:prstGeom>
        </p:spPr>
      </p:pic>
    </p:spTree>
    <p:extLst>
      <p:ext uri="{BB962C8B-B14F-4D97-AF65-F5344CB8AC3E}">
        <p14:creationId xmlns:p14="http://schemas.microsoft.com/office/powerpoint/2010/main" val="17791278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2797687"/>
          </a:xfrm>
        </p:spPr>
        <p:txBody>
          <a:bodyPr>
            <a:normAutofit/>
          </a:bodyPr>
          <a:lstStyle/>
          <a:p>
            <a:r>
              <a:rPr lang="en-US" b="1" dirty="0">
                <a:solidFill>
                  <a:srgbClr val="0070C0"/>
                </a:solidFill>
              </a:rPr>
              <a:t>Amdahl </a:t>
            </a:r>
            <a:r>
              <a:rPr lang="zh-CN" altLang="en-US" b="1" dirty="0">
                <a:solidFill>
                  <a:srgbClr val="0070C0"/>
                </a:solidFill>
              </a:rPr>
              <a:t>定律（</a:t>
            </a:r>
            <a:r>
              <a:rPr lang="en-US" altLang="zh-CN" b="1" dirty="0">
                <a:solidFill>
                  <a:srgbClr val="0070C0"/>
                </a:solidFill>
              </a:rPr>
              <a:t>4</a:t>
            </a:r>
            <a:r>
              <a:rPr lang="zh-CN" altLang="en-US" b="1" dirty="0">
                <a:solidFill>
                  <a:srgbClr val="0070C0"/>
                </a:solidFill>
              </a:rPr>
              <a:t>）</a:t>
            </a:r>
          </a:p>
          <a:p>
            <a:pPr marL="0" indent="0">
              <a:buNone/>
            </a:pPr>
            <a:r>
              <a:rPr lang="zh-CN" altLang="en-US" dirty="0"/>
              <a:t> 实际上并行加速不仅受限于串行分量，而且也受并行实现时的额外开销的限制</a:t>
            </a:r>
            <a:r>
              <a:rPr lang="zh-CN" altLang="en-US" dirty="0">
                <a:latin typeface="SimSun" panose="02010600030101010101" pitchFamily="2" charset="-122"/>
                <a:ea typeface="SimSun" panose="02010600030101010101" pitchFamily="2" charset="-122"/>
              </a:rPr>
              <a:t>。</a:t>
            </a:r>
            <a:r>
              <a:rPr lang="en-US" dirty="0" err="1">
                <a:latin typeface="SimSun" panose="02010600030101010101" pitchFamily="2" charset="-122"/>
                <a:ea typeface="SimSun" panose="02010600030101010101" pitchFamily="2" charset="-122"/>
              </a:rPr>
              <a:t>令W</a:t>
            </a:r>
            <a:r>
              <a:rPr lang="en-US" baseline="-25000" dirty="0" err="1">
                <a:latin typeface="SimSun" panose="02010600030101010101" pitchFamily="2" charset="-122"/>
                <a:ea typeface="SimSun" panose="02010600030101010101" pitchFamily="2" charset="-122"/>
              </a:rPr>
              <a:t>o</a:t>
            </a:r>
            <a:r>
              <a:rPr lang="en-US" dirty="0" err="1">
                <a:latin typeface="SimSun" panose="02010600030101010101" pitchFamily="2" charset="-122"/>
                <a:ea typeface="SimSun" panose="02010600030101010101" pitchFamily="2" charset="-122"/>
              </a:rPr>
              <a:t>为额外开销</a:t>
            </a:r>
            <a:endParaRPr lang="zh-CN" altLang="en-US" dirty="0">
              <a:latin typeface="SimSun" panose="02010600030101010101" pitchFamily="2" charset="-122"/>
              <a:ea typeface="SimSun" panose="02010600030101010101" pitchFamily="2" charset="-122"/>
            </a:endParaRPr>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16</a:t>
            </a:fld>
            <a:endParaRPr lang="zh-CN" altLang="en-US"/>
          </a:p>
        </p:txBody>
      </p:sp>
      <p:pic>
        <p:nvPicPr>
          <p:cNvPr id="4" name="Picture 3">
            <a:extLst>
              <a:ext uri="{FF2B5EF4-FFF2-40B4-BE49-F238E27FC236}">
                <a16:creationId xmlns:a16="http://schemas.microsoft.com/office/drawing/2014/main" id="{C4580E6F-0E64-294A-B6ED-ADBDADE42D6B}"/>
              </a:ext>
            </a:extLst>
          </p:cNvPr>
          <p:cNvPicPr>
            <a:picLocks noChangeAspect="1"/>
          </p:cNvPicPr>
          <p:nvPr/>
        </p:nvPicPr>
        <p:blipFill>
          <a:blip r:embed="rId2"/>
          <a:stretch>
            <a:fillRect/>
          </a:stretch>
        </p:blipFill>
        <p:spPr>
          <a:xfrm>
            <a:off x="22859" y="2972118"/>
            <a:ext cx="9144000" cy="1709351"/>
          </a:xfrm>
          <a:prstGeom prst="rect">
            <a:avLst/>
          </a:prstGeom>
        </p:spPr>
      </p:pic>
      <p:pic>
        <p:nvPicPr>
          <p:cNvPr id="6" name="Picture 5">
            <a:extLst>
              <a:ext uri="{FF2B5EF4-FFF2-40B4-BE49-F238E27FC236}">
                <a16:creationId xmlns:a16="http://schemas.microsoft.com/office/drawing/2014/main" id="{B2F03793-8E96-7049-A31E-70F1BC31B56B}"/>
              </a:ext>
            </a:extLst>
          </p:cNvPr>
          <p:cNvPicPr>
            <a:picLocks noChangeAspect="1"/>
          </p:cNvPicPr>
          <p:nvPr/>
        </p:nvPicPr>
        <p:blipFill>
          <a:blip r:embed="rId3"/>
          <a:stretch>
            <a:fillRect/>
          </a:stretch>
        </p:blipFill>
        <p:spPr>
          <a:xfrm>
            <a:off x="22859" y="4783999"/>
            <a:ext cx="2259325" cy="795537"/>
          </a:xfrm>
          <a:prstGeom prst="rect">
            <a:avLst/>
          </a:prstGeom>
        </p:spPr>
      </p:pic>
      <p:sp>
        <p:nvSpPr>
          <p:cNvPr id="8" name="Rectangle 7">
            <a:extLst>
              <a:ext uri="{FF2B5EF4-FFF2-40B4-BE49-F238E27FC236}">
                <a16:creationId xmlns:a16="http://schemas.microsoft.com/office/drawing/2014/main" id="{7DDC6790-E27F-BF42-A003-BDA1E505CDAE}"/>
              </a:ext>
            </a:extLst>
          </p:cNvPr>
          <p:cNvSpPr/>
          <p:nvPr/>
        </p:nvSpPr>
        <p:spPr>
          <a:xfrm>
            <a:off x="777239" y="5813455"/>
            <a:ext cx="5769033" cy="369332"/>
          </a:xfrm>
          <a:prstGeom prst="rect">
            <a:avLst/>
          </a:prstGeom>
        </p:spPr>
        <p:txBody>
          <a:bodyPr wrap="square">
            <a:spAutoFit/>
          </a:bodyPr>
          <a:lstStyle/>
          <a:p>
            <a:r>
              <a:rPr lang="zh-CN" altLang="en-US" dirty="0"/>
              <a:t>串行分量越大和并行额外开销越大，加速比越小</a:t>
            </a:r>
          </a:p>
        </p:txBody>
      </p:sp>
    </p:spTree>
    <p:extLst>
      <p:ext uri="{BB962C8B-B14F-4D97-AF65-F5344CB8AC3E}">
        <p14:creationId xmlns:p14="http://schemas.microsoft.com/office/powerpoint/2010/main" val="58487687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en-US" b="1" dirty="0">
                <a:solidFill>
                  <a:srgbClr val="0070C0"/>
                </a:solidFill>
              </a:rPr>
              <a:t>Gustafson</a:t>
            </a:r>
            <a:r>
              <a:rPr lang="zh-CN" altLang="en-US" b="1" dirty="0">
                <a:solidFill>
                  <a:srgbClr val="0070C0"/>
                </a:solidFill>
              </a:rPr>
              <a:t>定律（</a:t>
            </a:r>
            <a:r>
              <a:rPr lang="en-US" altLang="zh-CN" b="1" dirty="0">
                <a:solidFill>
                  <a:srgbClr val="0070C0"/>
                </a:solidFill>
              </a:rPr>
              <a:t>1</a:t>
            </a:r>
            <a:r>
              <a:rPr lang="zh-CN" altLang="en-US" b="1" dirty="0">
                <a:solidFill>
                  <a:srgbClr val="0070C0"/>
                </a:solidFill>
              </a:rPr>
              <a:t>）</a:t>
            </a:r>
          </a:p>
          <a:p>
            <a:pPr marL="0" indent="0">
              <a:buNone/>
            </a:pPr>
            <a:r>
              <a:rPr lang="zh-CN" altLang="en-US" dirty="0"/>
              <a:t>  </a:t>
            </a:r>
            <a:r>
              <a:rPr lang="zh-CN" altLang="en-US" b="1" dirty="0"/>
              <a:t>出发点：</a:t>
            </a:r>
            <a:r>
              <a:rPr lang="en-US" b="1" dirty="0"/>
              <a:t>Base on Fixed Execution Time</a:t>
            </a:r>
          </a:p>
          <a:p>
            <a:pPr lvl="1"/>
            <a:r>
              <a:rPr lang="en-US" dirty="0"/>
              <a:t> </a:t>
            </a:r>
            <a:r>
              <a:rPr lang="zh-CN" altLang="en-US" dirty="0"/>
              <a:t>对于很多大型计算，精度要求很高，即在此类应用中精度是个关键因素，而计算时间是固定不变的。此时为了提高精度，必须加大计算量，相应地亦必须增多处理器数才能维持时间不变；</a:t>
            </a:r>
            <a:endParaRPr lang="en-US" altLang="zh-CN" dirty="0"/>
          </a:p>
          <a:p>
            <a:pPr lvl="1"/>
            <a:r>
              <a:rPr lang="zh-CN" altLang="en-US" dirty="0"/>
              <a:t>表明：随着处理器数目的增加，串行执行部分</a:t>
            </a:r>
            <a:r>
              <a:rPr lang="en-US" dirty="0"/>
              <a:t>f</a:t>
            </a:r>
            <a:r>
              <a:rPr lang="zh-CN" altLang="en-US" dirty="0"/>
              <a:t>不再是并行算法的瓶颈。</a:t>
            </a:r>
          </a:p>
          <a:p>
            <a:pPr lvl="1"/>
            <a:endParaRPr lang="en-US" dirty="0"/>
          </a:p>
          <a:p>
            <a:pPr lvl="1"/>
            <a:endParaRPr lang="en-US" dirty="0"/>
          </a:p>
          <a:p>
            <a:pPr lvl="1"/>
            <a:endParaRPr lang="en-US" dirty="0"/>
          </a:p>
          <a:p>
            <a:pPr lvl="1"/>
            <a:endParaRPr lang="en-US" dirty="0"/>
          </a:p>
          <a:p>
            <a:pPr lvl="1"/>
            <a:endParaRPr lang="en-US" dirty="0"/>
          </a:p>
          <a:p>
            <a:pPr lvl="1"/>
            <a:endParaRPr lang="en-US" dirty="0"/>
          </a:p>
          <a:p>
            <a:pPr lvl="1"/>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17</a:t>
            </a:fld>
            <a:endParaRPr lang="zh-CN" altLang="en-US"/>
          </a:p>
        </p:txBody>
      </p:sp>
      <p:pic>
        <p:nvPicPr>
          <p:cNvPr id="6" name="Picture 5">
            <a:extLst>
              <a:ext uri="{FF2B5EF4-FFF2-40B4-BE49-F238E27FC236}">
                <a16:creationId xmlns:a16="http://schemas.microsoft.com/office/drawing/2014/main" id="{BE8FA276-8145-F542-8ADF-20019D67A124}"/>
              </a:ext>
            </a:extLst>
          </p:cNvPr>
          <p:cNvPicPr>
            <a:picLocks noChangeAspect="1"/>
          </p:cNvPicPr>
          <p:nvPr/>
        </p:nvPicPr>
        <p:blipFill rotWithShape="1">
          <a:blip r:embed="rId2">
            <a:extLst>
              <a:ext uri="{28A0092B-C50C-407E-A947-70E740481C1C}">
                <a14:useLocalDpi xmlns:a14="http://schemas.microsoft.com/office/drawing/2010/main" val="0"/>
              </a:ext>
            </a:extLst>
          </a:blip>
          <a:srcRect l="4142" t="2379"/>
          <a:stretch/>
        </p:blipFill>
        <p:spPr>
          <a:xfrm>
            <a:off x="1101836" y="3898076"/>
            <a:ext cx="6940327" cy="2247864"/>
          </a:xfrm>
          <a:prstGeom prst="rect">
            <a:avLst/>
          </a:prstGeom>
        </p:spPr>
      </p:pic>
    </p:spTree>
    <p:extLst>
      <p:ext uri="{BB962C8B-B14F-4D97-AF65-F5344CB8AC3E}">
        <p14:creationId xmlns:p14="http://schemas.microsoft.com/office/powerpoint/2010/main" val="1150285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en-US" b="1" dirty="0">
                <a:solidFill>
                  <a:srgbClr val="0070C0"/>
                </a:solidFill>
              </a:rPr>
              <a:t>Gustafson</a:t>
            </a:r>
            <a:r>
              <a:rPr lang="zh-CN" altLang="en-US" b="1" dirty="0">
                <a:solidFill>
                  <a:srgbClr val="0070C0"/>
                </a:solidFill>
              </a:rPr>
              <a:t>定律（</a:t>
            </a:r>
            <a:r>
              <a:rPr lang="en-US" altLang="zh-CN" b="1" dirty="0">
                <a:solidFill>
                  <a:srgbClr val="0070C0"/>
                </a:solidFill>
              </a:rPr>
              <a:t>2</a:t>
            </a:r>
            <a:r>
              <a:rPr lang="zh-CN" altLang="en-US" b="1" dirty="0">
                <a:solidFill>
                  <a:srgbClr val="0070C0"/>
                </a:solidFill>
              </a:rPr>
              <a:t>）</a:t>
            </a:r>
          </a:p>
          <a:p>
            <a:pPr marL="0" indent="0">
              <a:buNone/>
            </a:pPr>
            <a:r>
              <a:rPr lang="zh-CN" altLang="en-US" dirty="0"/>
              <a:t>  </a:t>
            </a:r>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18</a:t>
            </a:fld>
            <a:endParaRPr lang="zh-CN" altLang="en-US"/>
          </a:p>
        </p:txBody>
      </p:sp>
      <p:pic>
        <p:nvPicPr>
          <p:cNvPr id="7" name="Picture 6">
            <a:extLst>
              <a:ext uri="{FF2B5EF4-FFF2-40B4-BE49-F238E27FC236}">
                <a16:creationId xmlns:a16="http://schemas.microsoft.com/office/drawing/2014/main" id="{91D5BD4F-D6B3-2B4E-B961-74B8FAB117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7240" y="2291955"/>
            <a:ext cx="7543801" cy="3269714"/>
          </a:xfrm>
          <a:prstGeom prst="rect">
            <a:avLst/>
          </a:prstGeom>
        </p:spPr>
      </p:pic>
    </p:spTree>
    <p:extLst>
      <p:ext uri="{BB962C8B-B14F-4D97-AF65-F5344CB8AC3E}">
        <p14:creationId xmlns:p14="http://schemas.microsoft.com/office/powerpoint/2010/main" val="327318406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en-US" b="1" dirty="0">
                <a:solidFill>
                  <a:srgbClr val="0070C0"/>
                </a:solidFill>
              </a:rPr>
              <a:t>Sun </a:t>
            </a:r>
            <a:r>
              <a:rPr lang="zh-CN" altLang="en-US" b="1" dirty="0">
                <a:solidFill>
                  <a:srgbClr val="0070C0"/>
                </a:solidFill>
              </a:rPr>
              <a:t>和 </a:t>
            </a:r>
            <a:r>
              <a:rPr lang="en-US" b="1" dirty="0">
                <a:solidFill>
                  <a:srgbClr val="0070C0"/>
                </a:solidFill>
              </a:rPr>
              <a:t>Ni</a:t>
            </a:r>
            <a:r>
              <a:rPr lang="zh-CN" altLang="en-US" b="1" dirty="0">
                <a:solidFill>
                  <a:srgbClr val="0070C0"/>
                </a:solidFill>
              </a:rPr>
              <a:t>定律（</a:t>
            </a:r>
            <a:r>
              <a:rPr lang="en-US" altLang="zh-CN" b="1" dirty="0">
                <a:solidFill>
                  <a:srgbClr val="0070C0"/>
                </a:solidFill>
              </a:rPr>
              <a:t>1</a:t>
            </a:r>
            <a:r>
              <a:rPr lang="zh-CN" altLang="en-US" b="1" dirty="0">
                <a:solidFill>
                  <a:srgbClr val="0070C0"/>
                </a:solidFill>
              </a:rPr>
              <a:t>）</a:t>
            </a:r>
            <a:endParaRPr lang="en-US" altLang="zh-CN" b="1" dirty="0">
              <a:solidFill>
                <a:srgbClr val="0070C0"/>
              </a:solidFill>
            </a:endParaRPr>
          </a:p>
          <a:p>
            <a:r>
              <a:rPr lang="zh-CN" altLang="en-US" dirty="0"/>
              <a:t>  </a:t>
            </a:r>
            <a:r>
              <a:rPr lang="zh-CN" altLang="en-US" b="1" dirty="0"/>
              <a:t>出发点：</a:t>
            </a:r>
            <a:r>
              <a:rPr lang="en-US" b="1" dirty="0"/>
              <a:t> Base on Memory Bounding</a:t>
            </a:r>
          </a:p>
          <a:p>
            <a:pPr lvl="1"/>
            <a:r>
              <a:rPr lang="zh-CN" altLang="en-US" dirty="0"/>
              <a:t>充分利用存储空间等计算资源，尽量增大问题规模以产生更好</a:t>
            </a:r>
            <a:r>
              <a:rPr lang="en-US" altLang="zh-CN" dirty="0"/>
              <a:t>/</a:t>
            </a:r>
            <a:r>
              <a:rPr lang="zh-CN" altLang="en-US" dirty="0"/>
              <a:t>更精确的解。是</a:t>
            </a:r>
            <a:r>
              <a:rPr lang="en-US" dirty="0"/>
              <a:t>Amdahl</a:t>
            </a:r>
            <a:r>
              <a:rPr lang="zh-CN" altLang="en-US" dirty="0"/>
              <a:t>定律和</a:t>
            </a:r>
            <a:r>
              <a:rPr lang="en-US" dirty="0"/>
              <a:t>Gustafson</a:t>
            </a:r>
            <a:r>
              <a:rPr lang="zh-CN" altLang="en-US" dirty="0"/>
              <a:t>定律的推广。</a:t>
            </a:r>
          </a:p>
          <a:p>
            <a:r>
              <a:rPr lang="zh-CN" altLang="en-US" dirty="0"/>
              <a:t>公式推导 ：</a:t>
            </a:r>
            <a:endParaRPr lang="en-US" altLang="zh-CN" dirty="0"/>
          </a:p>
          <a:p>
            <a:pPr lvl="1"/>
            <a:r>
              <a:rPr lang="zh-CN" altLang="en-US" dirty="0"/>
              <a:t>设单机上的存储器容量为</a:t>
            </a:r>
            <a:r>
              <a:rPr lang="en-US" dirty="0"/>
              <a:t>M，</a:t>
            </a:r>
            <a:r>
              <a:rPr lang="zh-CN" altLang="en-US" dirty="0"/>
              <a:t>其工作负载</a:t>
            </a:r>
            <a:r>
              <a:rPr lang="en-US" dirty="0"/>
              <a:t>W=</a:t>
            </a:r>
            <a:r>
              <a:rPr lang="en-US" dirty="0" err="1"/>
              <a:t>fW</a:t>
            </a:r>
            <a:r>
              <a:rPr lang="en-US" dirty="0"/>
              <a:t>+(1‐f)W</a:t>
            </a:r>
            <a:r>
              <a:rPr lang="zh-CN" altLang="en-US" dirty="0"/>
              <a:t> </a:t>
            </a:r>
            <a:endParaRPr lang="en-US" altLang="zh-CN" dirty="0"/>
          </a:p>
          <a:p>
            <a:pPr marL="201168" lvl="1" indent="0">
              <a:buNone/>
            </a:pPr>
            <a:r>
              <a:rPr lang="zh-CN" altLang="en-US" dirty="0"/>
              <a:t>    当并行系统有</a:t>
            </a:r>
            <a:r>
              <a:rPr lang="en-US" dirty="0"/>
              <a:t>p</a:t>
            </a:r>
            <a:r>
              <a:rPr lang="zh-CN" altLang="en-US" dirty="0"/>
              <a:t>个结点时，存储容量扩大了</a:t>
            </a:r>
            <a:r>
              <a:rPr lang="en-US" dirty="0" err="1"/>
              <a:t>pM</a:t>
            </a:r>
            <a:r>
              <a:rPr lang="en-US" dirty="0"/>
              <a:t>，</a:t>
            </a:r>
            <a:r>
              <a:rPr lang="zh-CN" altLang="en-US" dirty="0"/>
              <a:t>用</a:t>
            </a:r>
            <a:r>
              <a:rPr lang="en-US" b="1" dirty="0"/>
              <a:t>G(p)</a:t>
            </a:r>
            <a:r>
              <a:rPr lang="zh-CN" altLang="en-US" dirty="0"/>
              <a:t>表示系统的存储容量增加</a:t>
            </a:r>
            <a:r>
              <a:rPr lang="en-US" dirty="0"/>
              <a:t>p</a:t>
            </a:r>
            <a:r>
              <a:rPr lang="zh-CN" altLang="en-US" dirty="0"/>
              <a:t>倍时工作负载的增加量。则存储容量扩大后的工作负载为</a:t>
            </a:r>
            <a:r>
              <a:rPr lang="en-US" dirty="0"/>
              <a:t>W=</a:t>
            </a:r>
            <a:r>
              <a:rPr lang="en-US" dirty="0" err="1"/>
              <a:t>fW</a:t>
            </a:r>
            <a:r>
              <a:rPr lang="en-US" dirty="0"/>
              <a:t>+(1‐f)G(p)W，</a:t>
            </a:r>
            <a:r>
              <a:rPr lang="zh-CN" altLang="en-US" dirty="0"/>
              <a:t>所以存储受限的加速为</a:t>
            </a:r>
          </a:p>
          <a:p>
            <a:pPr lvl="1"/>
            <a:endParaRPr lang="en-US" dirty="0"/>
          </a:p>
          <a:p>
            <a:pPr lvl="1"/>
            <a:endParaRPr lang="en-US" dirty="0"/>
          </a:p>
          <a:p>
            <a:pPr lvl="1"/>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19</a:t>
            </a:fld>
            <a:endParaRPr lang="zh-CN" altLang="en-US"/>
          </a:p>
        </p:txBody>
      </p:sp>
      <p:pic>
        <p:nvPicPr>
          <p:cNvPr id="7" name="Picture 6">
            <a:extLst>
              <a:ext uri="{FF2B5EF4-FFF2-40B4-BE49-F238E27FC236}">
                <a16:creationId xmlns:a16="http://schemas.microsoft.com/office/drawing/2014/main" id="{056B0ED0-7783-1145-8AAA-96C13BA082C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9023" y="5187036"/>
            <a:ext cx="5606321" cy="1637875"/>
          </a:xfrm>
          <a:prstGeom prst="rect">
            <a:avLst/>
          </a:prstGeom>
        </p:spPr>
      </p:pic>
    </p:spTree>
    <p:extLst>
      <p:ext uri="{BB962C8B-B14F-4D97-AF65-F5344CB8AC3E}">
        <p14:creationId xmlns:p14="http://schemas.microsoft.com/office/powerpoint/2010/main" val="41155641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目录</a:t>
            </a:r>
          </a:p>
        </p:txBody>
      </p:sp>
      <p:sp>
        <p:nvSpPr>
          <p:cNvPr id="3" name="内容占位符 2"/>
          <p:cNvSpPr>
            <a:spLocks noGrp="1"/>
          </p:cNvSpPr>
          <p:nvPr>
            <p:ph idx="1"/>
          </p:nvPr>
        </p:nvSpPr>
        <p:spPr/>
        <p:txBody>
          <a:bodyPr>
            <a:normAutofit/>
          </a:bodyPr>
          <a:lstStyle/>
          <a:p>
            <a:pPr marL="0" indent="0">
              <a:lnSpc>
                <a:spcPct val="150000"/>
              </a:lnSpc>
              <a:spcBef>
                <a:spcPts val="0"/>
              </a:spcBef>
              <a:spcAft>
                <a:spcPts val="0"/>
              </a:spcAft>
              <a:buNone/>
            </a:pPr>
            <a:r>
              <a:rPr lang="en-US" altLang="zh-CN" sz="2800" b="1" dirty="0"/>
              <a:t>4.1</a:t>
            </a:r>
            <a:r>
              <a:rPr lang="zh-CN" altLang="en-US" sz="2800" b="1" dirty="0"/>
              <a:t> 并行机的一些基本性能指标</a:t>
            </a:r>
            <a:endParaRPr lang="en-US" altLang="zh-CN" sz="2800" b="1" dirty="0"/>
          </a:p>
          <a:p>
            <a:pPr marL="0" indent="0">
              <a:lnSpc>
                <a:spcPct val="150000"/>
              </a:lnSpc>
              <a:spcBef>
                <a:spcPts val="0"/>
              </a:spcBef>
              <a:spcAft>
                <a:spcPts val="0"/>
              </a:spcAft>
              <a:buNone/>
            </a:pPr>
            <a:r>
              <a:rPr lang="en-US" altLang="zh-CN" sz="2800" b="1" dirty="0"/>
              <a:t>4.2 </a:t>
            </a:r>
            <a:r>
              <a:rPr lang="zh-CN" altLang="en-US" sz="2800" b="1" dirty="0"/>
              <a:t>加速比性能定律</a:t>
            </a:r>
            <a:endParaRPr lang="en-US" altLang="zh-CN" sz="2800" b="1" dirty="0"/>
          </a:p>
          <a:p>
            <a:pPr marL="0" indent="0">
              <a:lnSpc>
                <a:spcPct val="150000"/>
              </a:lnSpc>
              <a:spcBef>
                <a:spcPts val="0"/>
              </a:spcBef>
              <a:spcAft>
                <a:spcPts val="0"/>
              </a:spcAft>
              <a:buNone/>
            </a:pPr>
            <a:r>
              <a:rPr lang="en-US" altLang="zh-CN" sz="2800" b="1" dirty="0"/>
              <a:t>4.3 </a:t>
            </a:r>
            <a:r>
              <a:rPr lang="zh-CN" altLang="en-US" sz="2800" b="1" dirty="0"/>
              <a:t>可扩放性评测标准</a:t>
            </a:r>
            <a:endParaRPr lang="en-US" altLang="zh-CN" sz="2800" b="1" dirty="0"/>
          </a:p>
          <a:p>
            <a:pPr marL="0" indent="0">
              <a:lnSpc>
                <a:spcPct val="150000"/>
              </a:lnSpc>
              <a:spcBef>
                <a:spcPts val="0"/>
              </a:spcBef>
              <a:spcAft>
                <a:spcPts val="0"/>
              </a:spcAft>
              <a:buNone/>
            </a:pPr>
            <a:r>
              <a:rPr lang="en-US" altLang="zh-CN" sz="2800" b="1" dirty="0"/>
              <a:t>4.4</a:t>
            </a:r>
            <a:r>
              <a:rPr lang="zh-CN" altLang="en-US" sz="2800" b="1" dirty="0"/>
              <a:t> 基准评测程序</a:t>
            </a:r>
            <a:endParaRPr lang="en-US" altLang="zh-CN" sz="2800" b="1" dirty="0"/>
          </a:p>
        </p:txBody>
      </p:sp>
      <p:sp>
        <p:nvSpPr>
          <p:cNvPr id="5" name="Slide Number Placeholder 4">
            <a:extLst>
              <a:ext uri="{FF2B5EF4-FFF2-40B4-BE49-F238E27FC236}">
                <a16:creationId xmlns:a16="http://schemas.microsoft.com/office/drawing/2014/main" id="{F9C707E1-6731-4344-8307-17ABEE228324}"/>
              </a:ext>
            </a:extLst>
          </p:cNvPr>
          <p:cNvSpPr>
            <a:spLocks noGrp="1"/>
          </p:cNvSpPr>
          <p:nvPr>
            <p:ph type="sldNum" sz="quarter" idx="12"/>
          </p:nvPr>
        </p:nvSpPr>
        <p:spPr/>
        <p:txBody>
          <a:bodyPr/>
          <a:lstStyle/>
          <a:p>
            <a:fld id="{4D4084D9-55F2-4E00-B75E-E42CB7218B8E}" type="slidenum">
              <a:rPr lang="zh-CN" altLang="en-US" smtClean="0"/>
              <a:t>2</a:t>
            </a:fld>
            <a:endParaRPr lang="zh-CN" altLang="en-US"/>
          </a:p>
        </p:txBody>
      </p:sp>
    </p:spTree>
    <p:extLst>
      <p:ext uri="{BB962C8B-B14F-4D97-AF65-F5344CB8AC3E}">
        <p14:creationId xmlns:p14="http://schemas.microsoft.com/office/powerpoint/2010/main" val="132006317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en-US" b="1" dirty="0">
                <a:solidFill>
                  <a:srgbClr val="0070C0"/>
                </a:solidFill>
              </a:rPr>
              <a:t>Sun </a:t>
            </a:r>
            <a:r>
              <a:rPr lang="zh-CN" altLang="en-US" b="1" dirty="0">
                <a:solidFill>
                  <a:srgbClr val="0070C0"/>
                </a:solidFill>
              </a:rPr>
              <a:t>和 </a:t>
            </a:r>
            <a:r>
              <a:rPr lang="en-US" b="1" dirty="0">
                <a:solidFill>
                  <a:srgbClr val="0070C0"/>
                </a:solidFill>
              </a:rPr>
              <a:t>Ni</a:t>
            </a:r>
            <a:r>
              <a:rPr lang="zh-CN" altLang="en-US" b="1" dirty="0">
                <a:solidFill>
                  <a:srgbClr val="0070C0"/>
                </a:solidFill>
              </a:rPr>
              <a:t>定律（</a:t>
            </a:r>
            <a:r>
              <a:rPr lang="en-US" altLang="zh-CN" b="1" dirty="0">
                <a:solidFill>
                  <a:srgbClr val="0070C0"/>
                </a:solidFill>
              </a:rPr>
              <a:t>2</a:t>
            </a:r>
            <a:r>
              <a:rPr lang="zh-CN" altLang="en-US" b="1" dirty="0">
                <a:solidFill>
                  <a:srgbClr val="0070C0"/>
                </a:solidFill>
              </a:rPr>
              <a:t>）</a:t>
            </a:r>
            <a:endParaRPr lang="en-US" altLang="zh-CN" b="1" dirty="0">
              <a:solidFill>
                <a:srgbClr val="0070C0"/>
              </a:solidFill>
            </a:endParaRPr>
          </a:p>
          <a:p>
            <a:r>
              <a:rPr lang="zh-CN" altLang="en-US" dirty="0"/>
              <a:t>  </a:t>
            </a:r>
            <a:endParaRPr lang="en-US" dirty="0"/>
          </a:p>
          <a:p>
            <a:pPr lvl="1"/>
            <a:endParaRPr lang="en-US" dirty="0"/>
          </a:p>
          <a:p>
            <a:pPr lvl="1"/>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20</a:t>
            </a:fld>
            <a:endParaRPr lang="zh-CN" altLang="en-US"/>
          </a:p>
        </p:txBody>
      </p:sp>
      <p:pic>
        <p:nvPicPr>
          <p:cNvPr id="6" name="Picture 5">
            <a:extLst>
              <a:ext uri="{FF2B5EF4-FFF2-40B4-BE49-F238E27FC236}">
                <a16:creationId xmlns:a16="http://schemas.microsoft.com/office/drawing/2014/main" id="{D767C359-591A-9D40-859A-8FC2B322E2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7240" y="1831835"/>
            <a:ext cx="7689954" cy="4461287"/>
          </a:xfrm>
          <a:prstGeom prst="rect">
            <a:avLst/>
          </a:prstGeom>
        </p:spPr>
      </p:pic>
    </p:spTree>
    <p:extLst>
      <p:ext uri="{BB962C8B-B14F-4D97-AF65-F5344CB8AC3E}">
        <p14:creationId xmlns:p14="http://schemas.microsoft.com/office/powerpoint/2010/main" val="29829380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4.2 </a:t>
            </a:r>
            <a:r>
              <a:rPr lang="zh-CN" altLang="en-US" sz="4400" dirty="0"/>
              <a:t>加速比性能定律</a:t>
            </a:r>
            <a:endParaRPr lang="zh-CN" altLang="en-US" dirty="0"/>
          </a:p>
        </p:txBody>
      </p:sp>
      <p:sp>
        <p:nvSpPr>
          <p:cNvPr id="3" name="内容占位符 2"/>
          <p:cNvSpPr>
            <a:spLocks noGrp="1"/>
          </p:cNvSpPr>
          <p:nvPr>
            <p:ph idx="1"/>
          </p:nvPr>
        </p:nvSpPr>
        <p:spPr>
          <a:xfrm>
            <a:off x="822959" y="1296331"/>
            <a:ext cx="7543801" cy="4894261"/>
          </a:xfrm>
        </p:spPr>
        <p:txBody>
          <a:bodyPr>
            <a:normAutofit lnSpcReduction="10000"/>
          </a:bodyPr>
          <a:lstStyle/>
          <a:p>
            <a:r>
              <a:rPr lang="en-CN" sz="2400" b="1" dirty="0">
                <a:solidFill>
                  <a:srgbClr val="0070C0"/>
                </a:solidFill>
                <a:latin typeface="SimSun" panose="02010600030101010101" pitchFamily="2" charset="-122"/>
                <a:ea typeface="SimSun" panose="02010600030101010101" pitchFamily="2" charset="-122"/>
              </a:rPr>
              <a:t>加速比</a:t>
            </a:r>
            <a:r>
              <a:rPr lang="zh-CN" altLang="en-US" sz="2400" b="1" dirty="0">
                <a:solidFill>
                  <a:srgbClr val="0070C0"/>
                </a:solidFill>
                <a:latin typeface="SimSun" panose="02010600030101010101" pitchFamily="2" charset="-122"/>
                <a:ea typeface="SimSun" panose="02010600030101010101" pitchFamily="2" charset="-122"/>
              </a:rPr>
              <a:t>讨论</a:t>
            </a:r>
            <a:endParaRPr lang="en-US" altLang="zh-CN" sz="2400" b="1" dirty="0">
              <a:solidFill>
                <a:srgbClr val="0070C0"/>
              </a:solidFill>
              <a:latin typeface="SimSun" panose="02010600030101010101" pitchFamily="2" charset="-122"/>
              <a:ea typeface="SimSun" panose="02010600030101010101" pitchFamily="2" charset="-122"/>
            </a:endParaRPr>
          </a:p>
          <a:p>
            <a:r>
              <a:rPr lang="zh-CN" altLang="en-US" dirty="0"/>
              <a:t> 参考的加速经验公式： </a:t>
            </a:r>
            <a:r>
              <a:rPr lang="en-US" dirty="0"/>
              <a:t>p/log p</a:t>
            </a:r>
            <a:r>
              <a:rPr lang="zh-CN" altLang="en-US" dirty="0"/>
              <a:t> </a:t>
            </a:r>
            <a:r>
              <a:rPr lang="en-US" dirty="0"/>
              <a:t>≤</a:t>
            </a:r>
            <a:r>
              <a:rPr lang="zh-CN" altLang="en-US" dirty="0"/>
              <a:t> </a:t>
            </a:r>
            <a:r>
              <a:rPr lang="en-US" dirty="0"/>
              <a:t>S</a:t>
            </a:r>
            <a:r>
              <a:rPr lang="zh-CN" altLang="en-US" dirty="0"/>
              <a:t> </a:t>
            </a:r>
            <a:r>
              <a:rPr lang="en-US" dirty="0"/>
              <a:t>≤</a:t>
            </a:r>
            <a:r>
              <a:rPr lang="zh-CN" altLang="en-US" dirty="0"/>
              <a:t> </a:t>
            </a:r>
            <a:r>
              <a:rPr lang="en-US" dirty="0"/>
              <a:t>P</a:t>
            </a:r>
          </a:p>
          <a:p>
            <a:pPr lvl="1"/>
            <a:r>
              <a:rPr lang="zh-CN" altLang="en-US" dirty="0"/>
              <a:t>线性加速比：很少通信开销的矩阵相加、内积运算等</a:t>
            </a:r>
            <a:endParaRPr lang="en-US" altLang="zh-CN" dirty="0"/>
          </a:p>
          <a:p>
            <a:pPr lvl="1"/>
            <a:r>
              <a:rPr lang="en-US" dirty="0"/>
              <a:t>p/log p</a:t>
            </a:r>
            <a:r>
              <a:rPr lang="zh-CN" altLang="en-US" dirty="0"/>
              <a:t>的加速比：分治类的应用问题</a:t>
            </a:r>
            <a:endParaRPr lang="en-US" altLang="zh-CN" dirty="0"/>
          </a:p>
          <a:p>
            <a:pPr lvl="1"/>
            <a:r>
              <a:rPr lang="zh-CN" altLang="en-US" dirty="0"/>
              <a:t>通信密集类的应用问题 ：</a:t>
            </a:r>
            <a:r>
              <a:rPr lang="en-US" dirty="0"/>
              <a:t>S = 1 / C (p)</a:t>
            </a:r>
          </a:p>
          <a:p>
            <a:pPr lvl="1"/>
            <a:r>
              <a:rPr lang="zh-CN" altLang="en-US" dirty="0"/>
              <a:t>这里</a:t>
            </a:r>
            <a:r>
              <a:rPr lang="en-US" dirty="0"/>
              <a:t>C(p)</a:t>
            </a:r>
            <a:r>
              <a:rPr lang="zh-CN" altLang="en-US" dirty="0"/>
              <a:t>是</a:t>
            </a:r>
            <a:r>
              <a:rPr lang="en-US" dirty="0"/>
              <a:t>p</a:t>
            </a:r>
            <a:r>
              <a:rPr lang="zh-CN" altLang="en-US" dirty="0"/>
              <a:t>个处理器的某一通信函数</a:t>
            </a:r>
          </a:p>
          <a:p>
            <a:r>
              <a:rPr lang="zh-CN" altLang="en-US" b="1" dirty="0"/>
              <a:t>超线性加速（</a:t>
            </a:r>
            <a:r>
              <a:rPr lang="en-US" altLang="zh-CN" b="1" dirty="0"/>
              <a:t>Superliner</a:t>
            </a:r>
            <a:r>
              <a:rPr lang="zh-CN" altLang="en-US" b="1" dirty="0"/>
              <a:t> </a:t>
            </a:r>
            <a:r>
              <a:rPr lang="en-US" altLang="zh-CN" b="1" dirty="0"/>
              <a:t>Speedup</a:t>
            </a:r>
            <a:r>
              <a:rPr lang="zh-CN" altLang="en-US" b="1" dirty="0"/>
              <a:t>）</a:t>
            </a:r>
            <a:endParaRPr lang="en-US" altLang="zh-CN" b="1" dirty="0"/>
          </a:p>
          <a:p>
            <a:pPr lvl="1"/>
            <a:r>
              <a:rPr lang="zh-CN" altLang="en-US" dirty="0"/>
              <a:t>严格的线性加速已经很困难，</a:t>
            </a:r>
            <a:r>
              <a:rPr lang="zh-CN" altLang="en-CN" dirty="0"/>
              <a:t>超</a:t>
            </a:r>
            <a:r>
              <a:rPr lang="zh-CN" altLang="en-US" dirty="0"/>
              <a:t>线性加速在极个别</a:t>
            </a:r>
            <a:r>
              <a:rPr lang="zh-CN" altLang="en-CN" dirty="0"/>
              <a:t>条件</a:t>
            </a:r>
            <a:r>
              <a:rPr lang="zh-CN" altLang="en-US" dirty="0"/>
              <a:t>下会出现</a:t>
            </a:r>
            <a:endParaRPr lang="en-US" altLang="zh-CN" dirty="0"/>
          </a:p>
          <a:p>
            <a:pPr lvl="1"/>
            <a:r>
              <a:rPr lang="zh-CN" altLang="en-US" b="1" dirty="0"/>
              <a:t>搜索：</a:t>
            </a:r>
            <a:r>
              <a:rPr lang="zh-CN" altLang="en-US" dirty="0"/>
              <a:t>在不同分支上进行，某</a:t>
            </a:r>
            <a:r>
              <a:rPr lang="zh-CN" altLang="en-CN" dirty="0"/>
              <a:t>处理器</a:t>
            </a:r>
            <a:r>
              <a:rPr lang="zh-CN" altLang="en-US" dirty="0"/>
              <a:t>发现结果后结束整个任务</a:t>
            </a:r>
          </a:p>
          <a:p>
            <a:pPr marL="0" indent="0">
              <a:buNone/>
            </a:pPr>
            <a:r>
              <a:rPr lang="zh-CN" altLang="en-US" dirty="0"/>
              <a:t>  </a:t>
            </a:r>
            <a:r>
              <a:rPr lang="zh-CN" altLang="en-US" b="1" dirty="0"/>
              <a:t>绝对加速：最佳串行算法</a:t>
            </a:r>
            <a:r>
              <a:rPr lang="zh-CN" altLang="en-US" dirty="0"/>
              <a:t>与并行算法所用时间之比</a:t>
            </a:r>
          </a:p>
          <a:p>
            <a:r>
              <a:rPr lang="zh-CN" altLang="en-US" b="1" dirty="0"/>
              <a:t>相对加速：同一算法</a:t>
            </a:r>
            <a:r>
              <a:rPr lang="zh-CN" altLang="en-US" dirty="0"/>
              <a:t>在单机和并行机的运行时间</a:t>
            </a:r>
          </a:p>
          <a:p>
            <a:endParaRPr lang="en-US" dirty="0"/>
          </a:p>
          <a:p>
            <a:pPr lvl="1"/>
            <a:endParaRPr lang="en-US" dirty="0"/>
          </a:p>
          <a:p>
            <a:pPr lvl="1"/>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21</a:t>
            </a:fld>
            <a:endParaRPr lang="zh-CN" altLang="en-US"/>
          </a:p>
        </p:txBody>
      </p:sp>
    </p:spTree>
    <p:extLst>
      <p:ext uri="{BB962C8B-B14F-4D97-AF65-F5344CB8AC3E}">
        <p14:creationId xmlns:p14="http://schemas.microsoft.com/office/powerpoint/2010/main" val="345964154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4.3 </a:t>
            </a:r>
            <a:r>
              <a:rPr lang="zh-CN" altLang="en-US" dirty="0"/>
              <a:t>可扩放性评测标准</a:t>
            </a:r>
          </a:p>
        </p:txBody>
      </p:sp>
      <p:sp>
        <p:nvSpPr>
          <p:cNvPr id="3" name="内容占位符 2"/>
          <p:cNvSpPr>
            <a:spLocks noGrp="1"/>
          </p:cNvSpPr>
          <p:nvPr>
            <p:ph idx="1"/>
          </p:nvPr>
        </p:nvSpPr>
        <p:spPr>
          <a:xfrm>
            <a:off x="822959" y="1296331"/>
            <a:ext cx="7543801" cy="4894261"/>
          </a:xfrm>
        </p:spPr>
        <p:txBody>
          <a:bodyPr>
            <a:normAutofit fontScale="77500" lnSpcReduction="20000"/>
          </a:bodyPr>
          <a:lstStyle/>
          <a:p>
            <a:r>
              <a:rPr lang="zh-CN" altLang="en-US" sz="2300" b="1" dirty="0"/>
              <a:t>并行计算的可扩放性（</a:t>
            </a:r>
            <a:r>
              <a:rPr lang="en-US" sz="2300" b="1" dirty="0"/>
              <a:t>Scalability）</a:t>
            </a:r>
            <a:endParaRPr lang="en-US" altLang="zh-CN" sz="2300" dirty="0"/>
          </a:p>
          <a:p>
            <a:pPr lvl="1"/>
            <a:r>
              <a:rPr lang="zh-CN" altLang="en-US" dirty="0"/>
              <a:t>可扩放性最简朴的含意是在确定的应用背景下，计算机系统（或算法或程序等）性能随处理器数的增加而按比例提高的能力</a:t>
            </a:r>
            <a:endParaRPr lang="en-US" altLang="zh-CN" dirty="0"/>
          </a:p>
          <a:p>
            <a:r>
              <a:rPr lang="zh-CN" altLang="en-US" b="1" dirty="0"/>
              <a:t>影响加速因素：</a:t>
            </a:r>
            <a:endParaRPr lang="en-US" altLang="zh-CN" b="1" dirty="0"/>
          </a:p>
          <a:p>
            <a:pPr lvl="1"/>
            <a:r>
              <a:rPr lang="zh-CN" altLang="en-US" dirty="0"/>
              <a:t>处理器数与问题规模；</a:t>
            </a:r>
            <a:endParaRPr lang="en-US" altLang="zh-CN" dirty="0"/>
          </a:p>
          <a:p>
            <a:pPr lvl="1"/>
            <a:r>
              <a:rPr lang="zh-CN" altLang="en-US" dirty="0"/>
              <a:t>求解问题中的串行分量；</a:t>
            </a:r>
            <a:endParaRPr lang="en-US" altLang="zh-CN" dirty="0"/>
          </a:p>
          <a:p>
            <a:pPr lvl="1"/>
            <a:r>
              <a:rPr lang="zh-CN" altLang="en-US" dirty="0"/>
              <a:t>并行处理所引起的额外开销（通信、等待、竞争、冗余操作和同步等）；</a:t>
            </a:r>
            <a:endParaRPr lang="en-US" altLang="zh-CN" dirty="0"/>
          </a:p>
          <a:p>
            <a:pPr lvl="1"/>
            <a:r>
              <a:rPr lang="zh-CN" altLang="en-US" dirty="0"/>
              <a:t>加大的处理器数超过了算法中的并发程度 ；</a:t>
            </a:r>
          </a:p>
          <a:p>
            <a:r>
              <a:rPr lang="zh-CN" altLang="en-US" b="1" dirty="0"/>
              <a:t>增加问题规模的好处：</a:t>
            </a:r>
            <a:endParaRPr lang="en-US" altLang="zh-CN" b="1" dirty="0"/>
          </a:p>
          <a:p>
            <a:pPr lvl="1"/>
            <a:r>
              <a:rPr lang="zh-CN" altLang="en-US" dirty="0"/>
              <a:t>提供较高的并发机会；</a:t>
            </a:r>
            <a:endParaRPr lang="en-US" altLang="zh-CN" dirty="0"/>
          </a:p>
          <a:p>
            <a:pPr lvl="1"/>
            <a:r>
              <a:rPr lang="zh-CN" altLang="en-US" dirty="0"/>
              <a:t>额外开销的增加可能慢于有效计算的增加；</a:t>
            </a:r>
            <a:endParaRPr lang="en-US" altLang="zh-CN" dirty="0"/>
          </a:p>
          <a:p>
            <a:pPr lvl="1"/>
            <a:r>
              <a:rPr lang="zh-CN" altLang="en-US" dirty="0"/>
              <a:t>算法中的串行分量比例不是固定不变的（串行部分所占的比例随着问题规模的增大而缩小）。</a:t>
            </a:r>
          </a:p>
          <a:p>
            <a:r>
              <a:rPr lang="zh-CN" altLang="en-US" dirty="0"/>
              <a:t>增加处理器数会增大额外开销和降低处理器利用率，所以对于一个特定的并行系统（算法或程序），它们能否有效利用不断增加的处理器的能力应是受限的，而度量这种能力就是可扩放性这一指标。</a:t>
            </a:r>
          </a:p>
          <a:p>
            <a:endParaRPr lang="en-US" dirty="0"/>
          </a:p>
          <a:p>
            <a:pPr lvl="1"/>
            <a:endParaRPr lang="en-US" dirty="0"/>
          </a:p>
          <a:p>
            <a:pPr lvl="1"/>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22</a:t>
            </a:fld>
            <a:endParaRPr lang="zh-CN" altLang="en-US"/>
          </a:p>
        </p:txBody>
      </p:sp>
    </p:spTree>
    <p:extLst>
      <p:ext uri="{BB962C8B-B14F-4D97-AF65-F5344CB8AC3E}">
        <p14:creationId xmlns:p14="http://schemas.microsoft.com/office/powerpoint/2010/main" val="163403544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4.3 </a:t>
            </a:r>
            <a:r>
              <a:rPr lang="zh-CN" altLang="en-US" dirty="0"/>
              <a:t>可扩放性评测标准</a:t>
            </a:r>
          </a:p>
        </p:txBody>
      </p:sp>
      <p:sp>
        <p:nvSpPr>
          <p:cNvPr id="3" name="内容占位符 2"/>
          <p:cNvSpPr>
            <a:spLocks noGrp="1"/>
          </p:cNvSpPr>
          <p:nvPr>
            <p:ph idx="1"/>
          </p:nvPr>
        </p:nvSpPr>
        <p:spPr>
          <a:xfrm>
            <a:off x="551329" y="1296331"/>
            <a:ext cx="8122024" cy="4894261"/>
          </a:xfrm>
        </p:spPr>
        <p:txBody>
          <a:bodyPr>
            <a:normAutofit fontScale="85000" lnSpcReduction="10000"/>
          </a:bodyPr>
          <a:lstStyle/>
          <a:p>
            <a:r>
              <a:rPr lang="zh-CN" altLang="en-US" b="1" dirty="0"/>
              <a:t>可扩放性</a:t>
            </a:r>
            <a:r>
              <a:rPr lang="en-US" altLang="zh-CN" b="1" dirty="0"/>
              <a:t>:</a:t>
            </a:r>
            <a:r>
              <a:rPr lang="zh-CN" altLang="en-US" b="1" dirty="0"/>
              <a:t>调整什么和按什么比例调整</a:t>
            </a:r>
            <a:endParaRPr lang="en-US" altLang="zh-CN" b="1" dirty="0"/>
          </a:p>
          <a:p>
            <a:pPr lvl="1"/>
            <a:r>
              <a:rPr lang="zh-CN" altLang="en-US" dirty="0"/>
              <a:t>并行计算要调整的是</a:t>
            </a:r>
            <a:r>
              <a:rPr lang="zh-CN" altLang="en-US" b="1" dirty="0"/>
              <a:t>处理数</a:t>
            </a:r>
            <a:r>
              <a:rPr lang="en-US" b="1" dirty="0"/>
              <a:t>p</a:t>
            </a:r>
            <a:r>
              <a:rPr lang="zh-CN" altLang="en-US" dirty="0"/>
              <a:t>和</a:t>
            </a:r>
            <a:r>
              <a:rPr lang="zh-CN" altLang="en-US" b="1" dirty="0"/>
              <a:t>问题规模</a:t>
            </a:r>
            <a:r>
              <a:rPr lang="en-US" b="1" dirty="0"/>
              <a:t>W</a:t>
            </a:r>
            <a:r>
              <a:rPr lang="en-US" dirty="0"/>
              <a:t>，</a:t>
            </a:r>
          </a:p>
          <a:p>
            <a:pPr lvl="1"/>
            <a:r>
              <a:rPr lang="zh-CN" altLang="en-US" dirty="0"/>
              <a:t>两者可按不同比例进行调整，此比例关系（可能是线性的，多项式的或指数的等）就反映了可扩放的程度。</a:t>
            </a:r>
          </a:p>
          <a:p>
            <a:r>
              <a:rPr lang="zh-CN" altLang="en-US" dirty="0"/>
              <a:t> 与并行算法和体系结构相关</a:t>
            </a:r>
          </a:p>
          <a:p>
            <a:r>
              <a:rPr lang="zh-CN" altLang="en-US" dirty="0"/>
              <a:t>可扩放性研究的主要目的：</a:t>
            </a:r>
            <a:endParaRPr lang="en-US" altLang="zh-CN" dirty="0"/>
          </a:p>
          <a:p>
            <a:pPr lvl="1"/>
            <a:r>
              <a:rPr lang="zh-CN" altLang="en-US" dirty="0"/>
              <a:t>确定解决某类问题用何种并行算法与何种并行体系结构的组合，可以有效地利用大量的处理器；</a:t>
            </a:r>
            <a:endParaRPr lang="en-US" altLang="zh-CN" dirty="0"/>
          </a:p>
          <a:p>
            <a:pPr lvl="1"/>
            <a:r>
              <a:rPr lang="zh-CN" altLang="en-US" dirty="0"/>
              <a:t>对于运行于某种体系结构的并行机上的某种算法当移植到大规模处理机上后运行的性能；</a:t>
            </a:r>
            <a:endParaRPr lang="en-US" altLang="zh-CN" dirty="0"/>
          </a:p>
          <a:p>
            <a:pPr lvl="1"/>
            <a:r>
              <a:rPr lang="zh-CN" altLang="en-US" dirty="0"/>
              <a:t>对固定的问题规模，确定在某类并行机上最优的处理器数与可获得的最大的加速比；</a:t>
            </a:r>
            <a:endParaRPr lang="en-US" altLang="zh-CN" dirty="0"/>
          </a:p>
          <a:p>
            <a:pPr lvl="1"/>
            <a:r>
              <a:rPr lang="zh-CN" altLang="en-US" dirty="0"/>
              <a:t>用于指导改进并行算法和并行机体系结构，以使并行算法尽可能地充分利用可扩充的大量处理器</a:t>
            </a:r>
          </a:p>
          <a:p>
            <a:r>
              <a:rPr lang="zh-CN" altLang="en-US" dirty="0"/>
              <a:t>目前无一个公认的、标准的和被普遍接受的严格定义和评判它的标准</a:t>
            </a:r>
          </a:p>
          <a:p>
            <a:endParaRPr lang="en-US" dirty="0"/>
          </a:p>
          <a:p>
            <a:pPr lvl="1"/>
            <a:endParaRPr lang="en-US" dirty="0"/>
          </a:p>
          <a:p>
            <a:pPr lvl="1"/>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23</a:t>
            </a:fld>
            <a:endParaRPr lang="zh-CN" altLang="en-US"/>
          </a:p>
        </p:txBody>
      </p:sp>
    </p:spTree>
    <p:extLst>
      <p:ext uri="{BB962C8B-B14F-4D97-AF65-F5344CB8AC3E}">
        <p14:creationId xmlns:p14="http://schemas.microsoft.com/office/powerpoint/2010/main" val="220701242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4.3 </a:t>
            </a:r>
            <a:r>
              <a:rPr lang="zh-CN" altLang="en-US" dirty="0"/>
              <a:t>可扩放性评测标准</a:t>
            </a:r>
          </a:p>
        </p:txBody>
      </p:sp>
      <p:sp>
        <p:nvSpPr>
          <p:cNvPr id="3" name="内容占位符 2"/>
          <p:cNvSpPr>
            <a:spLocks noGrp="1"/>
          </p:cNvSpPr>
          <p:nvPr>
            <p:ph idx="1"/>
          </p:nvPr>
        </p:nvSpPr>
        <p:spPr>
          <a:xfrm>
            <a:off x="822959" y="1296331"/>
            <a:ext cx="7543801" cy="4894261"/>
          </a:xfrm>
        </p:spPr>
        <p:txBody>
          <a:bodyPr>
            <a:normAutofit fontScale="77500" lnSpcReduction="20000"/>
          </a:bodyPr>
          <a:lstStyle/>
          <a:p>
            <a:pPr>
              <a:lnSpc>
                <a:spcPct val="140000"/>
              </a:lnSpc>
            </a:pPr>
            <a:r>
              <a:rPr lang="zh-CN" altLang="en-US" sz="2900" b="1" dirty="0">
                <a:solidFill>
                  <a:srgbClr val="0070C0"/>
                </a:solidFill>
                <a:latin typeface="SimSun" panose="02010600030101010101" pitchFamily="2" charset="-122"/>
                <a:ea typeface="SimSun" panose="02010600030101010101" pitchFamily="2" charset="-122"/>
              </a:rPr>
              <a:t>等效率度量标准（</a:t>
            </a:r>
            <a:r>
              <a:rPr lang="en-US" altLang="zh-CN" sz="2900" b="1" dirty="0">
                <a:solidFill>
                  <a:srgbClr val="0070C0"/>
                </a:solidFill>
                <a:latin typeface="SimSun" panose="02010600030101010101" pitchFamily="2" charset="-122"/>
                <a:ea typeface="SimSun" panose="02010600030101010101" pitchFamily="2" charset="-122"/>
              </a:rPr>
              <a:t>1</a:t>
            </a:r>
            <a:r>
              <a:rPr lang="zh-CN" altLang="en-US" sz="2900" b="1" dirty="0">
                <a:solidFill>
                  <a:srgbClr val="0070C0"/>
                </a:solidFill>
                <a:latin typeface="SimSun" panose="02010600030101010101" pitchFamily="2" charset="-122"/>
                <a:ea typeface="SimSun" panose="02010600030101010101" pitchFamily="2" charset="-122"/>
              </a:rPr>
              <a:t>）</a:t>
            </a:r>
          </a:p>
          <a:p>
            <a:r>
              <a:rPr lang="zh-CN" altLang="en-US" dirty="0"/>
              <a:t>令</a:t>
            </a:r>
            <a:r>
              <a:rPr lang="en-US" dirty="0"/>
              <a:t>t</a:t>
            </a:r>
            <a:r>
              <a:rPr lang="en-US" baseline="-25000" dirty="0"/>
              <a:t>ie</a:t>
            </a:r>
            <a:r>
              <a:rPr lang="en-US" dirty="0"/>
              <a:t> </a:t>
            </a:r>
            <a:r>
              <a:rPr lang="zh-CN" altLang="en-US" dirty="0"/>
              <a:t>和</a:t>
            </a:r>
            <a:r>
              <a:rPr lang="en-US" dirty="0" err="1"/>
              <a:t>t</a:t>
            </a:r>
            <a:r>
              <a:rPr lang="en-US" baseline="-25000" dirty="0" err="1"/>
              <a:t>io</a:t>
            </a:r>
            <a:r>
              <a:rPr lang="en-US" dirty="0"/>
              <a:t> </a:t>
            </a:r>
            <a:r>
              <a:rPr lang="zh-CN" altLang="en-US" dirty="0"/>
              <a:t>分别是并行系统上第</a:t>
            </a:r>
            <a:r>
              <a:rPr lang="en-US" dirty="0" err="1"/>
              <a:t>i</a:t>
            </a:r>
            <a:r>
              <a:rPr lang="zh-CN" altLang="en-US" dirty="0"/>
              <a:t>个处理器的有用计算时间和额外开销时间（包括通信、同步和空闲等待时间等）</a:t>
            </a:r>
            <a:endParaRPr lang="en-US" altLang="zh-CN" dirty="0"/>
          </a:p>
          <a:p>
            <a:endParaRPr lang="en-US" altLang="zh-CN" dirty="0"/>
          </a:p>
          <a:p>
            <a:r>
              <a:rPr lang="en-US" dirty="0" err="1"/>
              <a:t>T</a:t>
            </a:r>
            <a:r>
              <a:rPr lang="en-US" baseline="-25000" dirty="0" err="1"/>
              <a:t>p</a:t>
            </a:r>
            <a:r>
              <a:rPr lang="en-US" dirty="0"/>
              <a:t> </a:t>
            </a:r>
            <a:r>
              <a:rPr lang="zh-CN" altLang="en-US" dirty="0"/>
              <a:t>是</a:t>
            </a:r>
            <a:r>
              <a:rPr lang="en-US" dirty="0"/>
              <a:t>p</a:t>
            </a:r>
            <a:r>
              <a:rPr lang="zh-CN" altLang="en-US" dirty="0"/>
              <a:t>个处理器系统上并行算法的运行时间，对于任意</a:t>
            </a:r>
            <a:r>
              <a:rPr lang="en-US" dirty="0" err="1"/>
              <a:t>i</a:t>
            </a:r>
            <a:r>
              <a:rPr lang="zh-CN" altLang="en-US" dirty="0"/>
              <a:t>显然有</a:t>
            </a:r>
            <a:endParaRPr lang="en-US" altLang="zh-CN" dirty="0"/>
          </a:p>
          <a:p>
            <a:r>
              <a:rPr lang="en-US" dirty="0"/>
              <a:t>          </a:t>
            </a:r>
            <a:r>
              <a:rPr lang="en-US" dirty="0" err="1"/>
              <a:t>T</a:t>
            </a:r>
            <a:r>
              <a:rPr lang="en-US" baseline="-25000" dirty="0" err="1"/>
              <a:t>p</a:t>
            </a:r>
            <a:r>
              <a:rPr lang="en-US" dirty="0"/>
              <a:t> = t</a:t>
            </a:r>
            <a:r>
              <a:rPr lang="en-US" baseline="-25000" dirty="0"/>
              <a:t>ie</a:t>
            </a:r>
            <a:r>
              <a:rPr lang="en-US" dirty="0"/>
              <a:t> +</a:t>
            </a:r>
            <a:r>
              <a:rPr lang="en-US" dirty="0" err="1"/>
              <a:t>t</a:t>
            </a:r>
            <a:r>
              <a:rPr lang="en-US" baseline="-25000" dirty="0" err="1"/>
              <a:t>io</a:t>
            </a:r>
            <a:r>
              <a:rPr lang="en-US" dirty="0"/>
              <a:t> ，</a:t>
            </a:r>
            <a:r>
              <a:rPr lang="zh-CN" altLang="en-US" dirty="0"/>
              <a:t>且 </a:t>
            </a:r>
            <a:r>
              <a:rPr lang="en-US" dirty="0" err="1"/>
              <a:t>T</a:t>
            </a:r>
            <a:r>
              <a:rPr lang="en-US" baseline="-25000" dirty="0" err="1"/>
              <a:t>e</a:t>
            </a:r>
            <a:r>
              <a:rPr lang="en-US" dirty="0"/>
              <a:t>+ T</a:t>
            </a:r>
            <a:r>
              <a:rPr lang="en-US" baseline="-25000" dirty="0"/>
              <a:t>o</a:t>
            </a:r>
            <a:r>
              <a:rPr lang="en-US" dirty="0"/>
              <a:t>= </a:t>
            </a:r>
            <a:r>
              <a:rPr lang="en-US" dirty="0" err="1"/>
              <a:t>pT</a:t>
            </a:r>
            <a:r>
              <a:rPr lang="en-US" baseline="-25000" dirty="0" err="1"/>
              <a:t>p</a:t>
            </a:r>
            <a:endParaRPr lang="en-US" baseline="-25000" dirty="0"/>
          </a:p>
          <a:p>
            <a:r>
              <a:rPr lang="zh-CN" altLang="en-US" dirty="0"/>
              <a:t>问题的规模</a:t>
            </a:r>
            <a:r>
              <a:rPr lang="en-US" dirty="0"/>
              <a:t>W</a:t>
            </a:r>
            <a:r>
              <a:rPr lang="zh-CN" altLang="en-US" dirty="0"/>
              <a:t>定义为最佳串行算法所完成的计算量，</a:t>
            </a:r>
            <a:r>
              <a:rPr lang="en-US" dirty="0"/>
              <a:t>W=</a:t>
            </a:r>
            <a:r>
              <a:rPr lang="en-US" dirty="0" err="1"/>
              <a:t>T</a:t>
            </a:r>
            <a:r>
              <a:rPr lang="en-US" baseline="-25000" dirty="0" err="1"/>
              <a:t>e</a:t>
            </a:r>
            <a:endParaRPr lang="en-US" baseline="-25000" dirty="0"/>
          </a:p>
          <a:p>
            <a:endParaRPr lang="en-US" altLang="zh-CN" dirty="0"/>
          </a:p>
          <a:p>
            <a:endParaRPr lang="en-US" altLang="zh-CN" dirty="0"/>
          </a:p>
          <a:p>
            <a:r>
              <a:rPr lang="zh-CN" altLang="en-US" dirty="0"/>
              <a:t>如果问题规模</a:t>
            </a:r>
            <a:r>
              <a:rPr lang="en-US" dirty="0"/>
              <a:t>W </a:t>
            </a:r>
            <a:r>
              <a:rPr lang="zh-CN" altLang="en-US" dirty="0"/>
              <a:t>保持不变，处理器数</a:t>
            </a:r>
            <a:r>
              <a:rPr lang="en-US" dirty="0"/>
              <a:t>p</a:t>
            </a:r>
            <a:r>
              <a:rPr lang="zh-CN" altLang="en-US" dirty="0"/>
              <a:t>增加，开销</a:t>
            </a:r>
            <a:r>
              <a:rPr lang="en-US" dirty="0"/>
              <a:t>To</a:t>
            </a:r>
            <a:r>
              <a:rPr lang="zh-CN" altLang="en-US" dirty="0"/>
              <a:t>增大，效率</a:t>
            </a:r>
            <a:r>
              <a:rPr lang="en-US" dirty="0"/>
              <a:t>E</a:t>
            </a:r>
            <a:r>
              <a:rPr lang="zh-CN" altLang="en-US" dirty="0"/>
              <a:t>下降。为了维持一定的效率（介于</a:t>
            </a:r>
            <a:r>
              <a:rPr lang="en-US" altLang="zh-CN" dirty="0"/>
              <a:t>0</a:t>
            </a:r>
            <a:r>
              <a:rPr lang="zh-CN" altLang="en-US" dirty="0"/>
              <a:t>与</a:t>
            </a:r>
            <a:r>
              <a:rPr lang="en-US" altLang="zh-CN" dirty="0"/>
              <a:t>1</a:t>
            </a:r>
            <a:r>
              <a:rPr lang="zh-CN" altLang="en-US" dirty="0"/>
              <a:t>之间），当处理数</a:t>
            </a:r>
            <a:r>
              <a:rPr lang="en-US" dirty="0"/>
              <a:t>p</a:t>
            </a:r>
            <a:r>
              <a:rPr lang="zh-CN" altLang="en-US" dirty="0"/>
              <a:t>增大时，需要相应地增大问题规模</a:t>
            </a:r>
            <a:r>
              <a:rPr lang="en-US" dirty="0"/>
              <a:t>W</a:t>
            </a:r>
            <a:r>
              <a:rPr lang="zh-CN" altLang="en-US" dirty="0"/>
              <a:t>的值。由此定义函数</a:t>
            </a:r>
            <a:r>
              <a:rPr lang="en-US" dirty="0" err="1"/>
              <a:t>fE</a:t>
            </a:r>
            <a:r>
              <a:rPr lang="en-US" dirty="0"/>
              <a:t>(p)</a:t>
            </a:r>
            <a:r>
              <a:rPr lang="zh-CN" altLang="en-US" dirty="0"/>
              <a:t>为问题规模</a:t>
            </a:r>
            <a:r>
              <a:rPr lang="en-US" dirty="0"/>
              <a:t>W</a:t>
            </a:r>
            <a:r>
              <a:rPr lang="zh-CN" altLang="en-US" dirty="0"/>
              <a:t>随处理器数</a:t>
            </a:r>
            <a:r>
              <a:rPr lang="en-US" dirty="0"/>
              <a:t>p</a:t>
            </a:r>
            <a:r>
              <a:rPr lang="zh-CN" altLang="en-US" dirty="0"/>
              <a:t>变化的函数，为等效率函数（</a:t>
            </a:r>
            <a:r>
              <a:rPr lang="en-US" dirty="0"/>
              <a:t>ISO‐efficiency Function）（Kumar1987）</a:t>
            </a:r>
          </a:p>
          <a:p>
            <a:endParaRPr lang="zh-CN" altLang="en-US" dirty="0"/>
          </a:p>
          <a:p>
            <a:endParaRPr lang="en-US" dirty="0"/>
          </a:p>
          <a:p>
            <a:pPr lvl="1"/>
            <a:endParaRPr lang="en-US" dirty="0"/>
          </a:p>
          <a:p>
            <a:pPr lvl="1"/>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24</a:t>
            </a:fld>
            <a:endParaRPr lang="zh-CN" altLang="en-US"/>
          </a:p>
        </p:txBody>
      </p:sp>
      <p:pic>
        <p:nvPicPr>
          <p:cNvPr id="6" name="Picture 5">
            <a:extLst>
              <a:ext uri="{FF2B5EF4-FFF2-40B4-BE49-F238E27FC236}">
                <a16:creationId xmlns:a16="http://schemas.microsoft.com/office/drawing/2014/main" id="{FE7F6F10-98B0-DE4A-B4F7-A421B235B14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50662" y="2458020"/>
            <a:ext cx="3781348" cy="495091"/>
          </a:xfrm>
          <a:prstGeom prst="rect">
            <a:avLst/>
          </a:prstGeom>
        </p:spPr>
      </p:pic>
      <p:pic>
        <p:nvPicPr>
          <p:cNvPr id="8" name="Picture 7">
            <a:extLst>
              <a:ext uri="{FF2B5EF4-FFF2-40B4-BE49-F238E27FC236}">
                <a16:creationId xmlns:a16="http://schemas.microsoft.com/office/drawing/2014/main" id="{16A3D5FF-C594-8B44-AEBE-D16DF1E9163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19272" y="4200429"/>
            <a:ext cx="5684016" cy="742845"/>
          </a:xfrm>
          <a:prstGeom prst="rect">
            <a:avLst/>
          </a:prstGeom>
        </p:spPr>
      </p:pic>
    </p:spTree>
    <p:extLst>
      <p:ext uri="{BB962C8B-B14F-4D97-AF65-F5344CB8AC3E}">
        <p14:creationId xmlns:p14="http://schemas.microsoft.com/office/powerpoint/2010/main" val="67560384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4.3 </a:t>
            </a:r>
            <a:r>
              <a:rPr lang="zh-CN" altLang="en-US" dirty="0"/>
              <a:t>可扩放性评测标准</a:t>
            </a:r>
          </a:p>
        </p:txBody>
      </p:sp>
      <p:sp>
        <p:nvSpPr>
          <p:cNvPr id="3" name="内容占位符 2"/>
          <p:cNvSpPr>
            <a:spLocks noGrp="1"/>
          </p:cNvSpPr>
          <p:nvPr>
            <p:ph idx="1"/>
          </p:nvPr>
        </p:nvSpPr>
        <p:spPr>
          <a:xfrm>
            <a:off x="822959" y="1296331"/>
            <a:ext cx="7543801" cy="4894261"/>
          </a:xfrm>
        </p:spPr>
        <p:txBody>
          <a:bodyPr>
            <a:normAutofit/>
          </a:bodyPr>
          <a:lstStyle/>
          <a:p>
            <a:r>
              <a:rPr lang="zh-CN" altLang="en-US" b="1" dirty="0">
                <a:solidFill>
                  <a:srgbClr val="0070C0"/>
                </a:solidFill>
                <a:latin typeface="SimSun" panose="02010600030101010101" pitchFamily="2" charset="-122"/>
                <a:ea typeface="SimSun" panose="02010600030101010101" pitchFamily="2" charset="-122"/>
              </a:rPr>
              <a:t>等效率度量标准（</a:t>
            </a:r>
            <a:r>
              <a:rPr lang="en-US" altLang="zh-CN" b="1" dirty="0">
                <a:solidFill>
                  <a:srgbClr val="0070C0"/>
                </a:solidFill>
                <a:latin typeface="SimSun" panose="02010600030101010101" pitchFamily="2" charset="-122"/>
                <a:ea typeface="SimSun" panose="02010600030101010101" pitchFamily="2" charset="-122"/>
              </a:rPr>
              <a:t>2</a:t>
            </a:r>
            <a:r>
              <a:rPr lang="zh-CN" altLang="en-US" b="1" dirty="0">
                <a:solidFill>
                  <a:srgbClr val="0070C0"/>
                </a:solidFill>
                <a:latin typeface="SimSun" panose="02010600030101010101" pitchFamily="2" charset="-122"/>
                <a:ea typeface="SimSun" panose="02010600030101010101" pitchFamily="2" charset="-122"/>
              </a:rPr>
              <a:t>）</a:t>
            </a:r>
            <a:endParaRPr lang="en-US" b="1" dirty="0">
              <a:solidFill>
                <a:srgbClr val="0070C0"/>
              </a:solidFill>
              <a:latin typeface="SimSun" panose="02010600030101010101" pitchFamily="2" charset="-122"/>
              <a:ea typeface="SimSun" panose="02010600030101010101" pitchFamily="2" charset="-122"/>
            </a:endParaRPr>
          </a:p>
          <a:p>
            <a:r>
              <a:rPr lang="zh-CN" altLang="en-US" dirty="0"/>
              <a:t>曲线</a:t>
            </a:r>
            <a:r>
              <a:rPr lang="en-US" altLang="zh-CN" dirty="0"/>
              <a:t>1</a:t>
            </a:r>
            <a:r>
              <a:rPr lang="zh-CN" altLang="en-US" dirty="0"/>
              <a:t>表示算法具有很好的扩放性；曲线</a:t>
            </a:r>
            <a:r>
              <a:rPr lang="en-US" altLang="zh-CN" dirty="0"/>
              <a:t>2</a:t>
            </a:r>
            <a:r>
              <a:rPr lang="zh-CN" altLang="en-US" dirty="0"/>
              <a:t>表示算法是可扩放的；曲线 </a:t>
            </a:r>
            <a:r>
              <a:rPr lang="en-US" altLang="zh-CN" dirty="0"/>
              <a:t>3</a:t>
            </a:r>
            <a:r>
              <a:rPr lang="zh-CN" altLang="en-US" dirty="0"/>
              <a:t>表示算法是不可扩放的。</a:t>
            </a:r>
          </a:p>
          <a:p>
            <a:r>
              <a:rPr lang="zh-CN" altLang="en-US" dirty="0"/>
              <a:t>优点：简单可定量计算的、少量的参数计算等效率函数</a:t>
            </a:r>
          </a:p>
          <a:p>
            <a:r>
              <a:rPr lang="zh-CN" altLang="en-US" dirty="0"/>
              <a:t>缺点：如果</a:t>
            </a:r>
            <a:r>
              <a:rPr lang="en-US" dirty="0"/>
              <a:t>To</a:t>
            </a:r>
            <a:r>
              <a:rPr lang="zh-CN" altLang="en-US" dirty="0"/>
              <a:t>无法计算出（在共享存储并行机中）</a:t>
            </a:r>
          </a:p>
          <a:p>
            <a:pPr lvl="1"/>
            <a:endParaRPr lang="en-US" dirty="0"/>
          </a:p>
          <a:p>
            <a:pPr lvl="1"/>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25</a:t>
            </a:fld>
            <a:endParaRPr lang="zh-CN" altLang="en-US"/>
          </a:p>
        </p:txBody>
      </p:sp>
      <p:pic>
        <p:nvPicPr>
          <p:cNvPr id="7" name="Picture 6">
            <a:extLst>
              <a:ext uri="{FF2B5EF4-FFF2-40B4-BE49-F238E27FC236}">
                <a16:creationId xmlns:a16="http://schemas.microsoft.com/office/drawing/2014/main" id="{7C742B49-97FB-454C-A069-B1E0AF62F30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08913" y="3963663"/>
            <a:ext cx="3412385" cy="2329459"/>
          </a:xfrm>
          <a:prstGeom prst="rect">
            <a:avLst/>
          </a:prstGeom>
        </p:spPr>
      </p:pic>
      <p:sp>
        <p:nvSpPr>
          <p:cNvPr id="4" name="Rectangle 3">
            <a:extLst>
              <a:ext uri="{FF2B5EF4-FFF2-40B4-BE49-F238E27FC236}">
                <a16:creationId xmlns:a16="http://schemas.microsoft.com/office/drawing/2014/main" id="{3F1880D6-8C59-6147-818E-7F6F6590EDDD}"/>
              </a:ext>
            </a:extLst>
          </p:cNvPr>
          <p:cNvSpPr/>
          <p:nvPr/>
        </p:nvSpPr>
        <p:spPr>
          <a:xfrm>
            <a:off x="3027921" y="6455579"/>
            <a:ext cx="2374368" cy="369332"/>
          </a:xfrm>
          <a:prstGeom prst="rect">
            <a:avLst/>
          </a:prstGeom>
        </p:spPr>
        <p:txBody>
          <a:bodyPr wrap="none">
            <a:spAutoFit/>
          </a:bodyPr>
          <a:lstStyle/>
          <a:p>
            <a:r>
              <a:rPr lang="zh-CN" altLang="en-US" dirty="0">
                <a:latin typeface="SimSun" panose="02010600030101010101" pitchFamily="2" charset="-122"/>
                <a:ea typeface="SimSun" panose="02010600030101010101" pitchFamily="2" charset="-122"/>
              </a:rPr>
              <a:t>保持效率</a:t>
            </a:r>
            <a:r>
              <a:rPr lang="en-US" dirty="0" err="1">
                <a:latin typeface="SimSun" panose="02010600030101010101" pitchFamily="2" charset="-122"/>
                <a:ea typeface="SimSun" panose="02010600030101010101" pitchFamily="2" charset="-122"/>
              </a:rPr>
              <a:t>E不变情况下</a:t>
            </a:r>
            <a:endParaRPr lang="en-CN"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424947584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4.3 </a:t>
            </a:r>
            <a:r>
              <a:rPr lang="zh-CN" altLang="en-US" dirty="0"/>
              <a:t>可扩放性评测标准</a:t>
            </a:r>
          </a:p>
        </p:txBody>
      </p:sp>
      <p:sp>
        <p:nvSpPr>
          <p:cNvPr id="3" name="内容占位符 2"/>
          <p:cNvSpPr>
            <a:spLocks noGrp="1"/>
          </p:cNvSpPr>
          <p:nvPr>
            <p:ph idx="1"/>
          </p:nvPr>
        </p:nvSpPr>
        <p:spPr>
          <a:xfrm>
            <a:off x="822959" y="1296331"/>
            <a:ext cx="7543801" cy="4894261"/>
          </a:xfrm>
        </p:spPr>
        <p:txBody>
          <a:bodyPr>
            <a:normAutofit fontScale="85000" lnSpcReduction="20000"/>
          </a:bodyPr>
          <a:lstStyle/>
          <a:p>
            <a:pPr>
              <a:lnSpc>
                <a:spcPct val="140000"/>
              </a:lnSpc>
            </a:pPr>
            <a:r>
              <a:rPr lang="zh-CN" altLang="en-US" sz="2400" b="1" dirty="0">
                <a:solidFill>
                  <a:srgbClr val="0070C0"/>
                </a:solidFill>
                <a:latin typeface="SimSun" panose="02010600030101010101" pitchFamily="2" charset="-122"/>
                <a:ea typeface="SimSun" panose="02010600030101010101" pitchFamily="2" charset="-122"/>
              </a:rPr>
              <a:t>等速度度量标准（</a:t>
            </a:r>
            <a:r>
              <a:rPr lang="en-US" altLang="zh-CN" sz="2400" b="1" dirty="0">
                <a:solidFill>
                  <a:srgbClr val="0070C0"/>
                </a:solidFill>
                <a:latin typeface="SimSun" panose="02010600030101010101" pitchFamily="2" charset="-122"/>
                <a:ea typeface="SimSun" panose="02010600030101010101" pitchFamily="2" charset="-122"/>
              </a:rPr>
              <a:t>1</a:t>
            </a:r>
            <a:r>
              <a:rPr lang="zh-CN" altLang="en-US" sz="2400" b="1" dirty="0">
                <a:solidFill>
                  <a:srgbClr val="0070C0"/>
                </a:solidFill>
                <a:latin typeface="SimSun" panose="02010600030101010101" pitchFamily="2" charset="-122"/>
                <a:ea typeface="SimSun" panose="02010600030101010101" pitchFamily="2" charset="-122"/>
              </a:rPr>
              <a:t>）</a:t>
            </a:r>
          </a:p>
          <a:p>
            <a:r>
              <a:rPr lang="zh-CN" altLang="en-US" dirty="0"/>
              <a:t>出发点：对于共享存储的并行机， </a:t>
            </a:r>
            <a:r>
              <a:rPr lang="en-US" dirty="0"/>
              <a:t>T</a:t>
            </a:r>
            <a:r>
              <a:rPr lang="en-US" baseline="-25000" dirty="0"/>
              <a:t>o</a:t>
            </a:r>
            <a:r>
              <a:rPr lang="zh-CN" altLang="en-US" dirty="0"/>
              <a:t>难以计算，如果速度能以处理器数的增加而线性增加，则说明系统具有很好的扩放性。</a:t>
            </a:r>
          </a:p>
          <a:p>
            <a:r>
              <a:rPr lang="en-US" dirty="0"/>
              <a:t>p </a:t>
            </a:r>
            <a:r>
              <a:rPr lang="zh-CN" altLang="en-US" dirty="0"/>
              <a:t>表示处理器个数，</a:t>
            </a:r>
            <a:r>
              <a:rPr lang="en-US" dirty="0"/>
              <a:t>W</a:t>
            </a:r>
            <a:r>
              <a:rPr lang="zh-CN" altLang="en-US" dirty="0"/>
              <a:t>表示要求解问题的工作量或称问题规模（在此可指浮点操作个数），</a:t>
            </a:r>
            <a:r>
              <a:rPr lang="en-US" dirty="0"/>
              <a:t>T</a:t>
            </a:r>
            <a:r>
              <a:rPr lang="zh-CN" altLang="en-US" dirty="0"/>
              <a:t>为并行执行时间，定义</a:t>
            </a:r>
            <a:r>
              <a:rPr lang="zh-CN" altLang="en-US" b="1" dirty="0"/>
              <a:t>并行计算的速度</a:t>
            </a:r>
            <a:r>
              <a:rPr lang="en-US" b="1" dirty="0"/>
              <a:t>V</a:t>
            </a:r>
            <a:r>
              <a:rPr lang="zh-CN" altLang="en-US" dirty="0"/>
              <a:t>为工作量</a:t>
            </a:r>
            <a:r>
              <a:rPr lang="en-US" dirty="0"/>
              <a:t>W</a:t>
            </a:r>
            <a:r>
              <a:rPr lang="zh-CN" altLang="en-US" dirty="0"/>
              <a:t>除以并行时间</a:t>
            </a:r>
            <a:r>
              <a:rPr lang="en-US" dirty="0"/>
              <a:t>T</a:t>
            </a:r>
          </a:p>
          <a:p>
            <a:r>
              <a:rPr lang="en-US" dirty="0"/>
              <a:t>p</a:t>
            </a:r>
            <a:r>
              <a:rPr lang="zh-CN" altLang="en-US" dirty="0"/>
              <a:t>个处理器的并行系统的</a:t>
            </a:r>
            <a:r>
              <a:rPr lang="zh-CN" altLang="en-US" b="1" dirty="0"/>
              <a:t>平均速度</a:t>
            </a:r>
            <a:r>
              <a:rPr lang="zh-CN" altLang="en-US" dirty="0"/>
              <a:t>定义为并行速度</a:t>
            </a:r>
            <a:r>
              <a:rPr lang="en-US" dirty="0"/>
              <a:t>V</a:t>
            </a:r>
            <a:r>
              <a:rPr lang="zh-CN" altLang="en-US" dirty="0"/>
              <a:t>除以处理器个数 </a:t>
            </a:r>
            <a:r>
              <a:rPr lang="en-US" dirty="0"/>
              <a:t>p：</a:t>
            </a:r>
          </a:p>
          <a:p>
            <a:endParaRPr lang="en-US" dirty="0"/>
          </a:p>
          <a:p>
            <a:r>
              <a:rPr lang="en-US" dirty="0"/>
              <a:t>W</a:t>
            </a:r>
            <a:r>
              <a:rPr lang="zh-CN" altLang="en-US" dirty="0"/>
              <a:t>是使用</a:t>
            </a:r>
            <a:r>
              <a:rPr lang="en-US" dirty="0"/>
              <a:t>p</a:t>
            </a:r>
            <a:r>
              <a:rPr lang="zh-CN" altLang="en-US" dirty="0"/>
              <a:t>个处理器时算法的工作量，令</a:t>
            </a:r>
            <a:r>
              <a:rPr lang="en-US" dirty="0"/>
              <a:t>W’</a:t>
            </a:r>
            <a:r>
              <a:rPr lang="zh-CN" altLang="en-US" dirty="0"/>
              <a:t>表示当处理数从</a:t>
            </a:r>
            <a:r>
              <a:rPr lang="en-US" dirty="0"/>
              <a:t>p</a:t>
            </a:r>
            <a:r>
              <a:rPr lang="zh-CN" altLang="en-US" dirty="0"/>
              <a:t>增大到</a:t>
            </a:r>
            <a:r>
              <a:rPr lang="en-US" dirty="0"/>
              <a:t>p’</a:t>
            </a:r>
            <a:r>
              <a:rPr lang="zh-CN" altLang="en-US" dirty="0"/>
              <a:t>时，为了保持整个系统的</a:t>
            </a:r>
            <a:r>
              <a:rPr lang="zh-CN" altLang="en-US" b="1" dirty="0"/>
              <a:t>平均速度不变</a:t>
            </a:r>
            <a:r>
              <a:rPr lang="zh-CN" altLang="en-US" dirty="0"/>
              <a:t>所需执行的工作量，则可得到处理器数从</a:t>
            </a:r>
            <a:r>
              <a:rPr lang="en-US" dirty="0"/>
              <a:t>p</a:t>
            </a:r>
            <a:r>
              <a:rPr lang="zh-CN" altLang="en-US" dirty="0"/>
              <a:t>到</a:t>
            </a:r>
            <a:r>
              <a:rPr lang="en-US" dirty="0"/>
              <a:t>p’</a:t>
            </a:r>
            <a:r>
              <a:rPr lang="zh-CN" altLang="en-US" dirty="0"/>
              <a:t>时平均速度可扩放度量标准公式 </a:t>
            </a:r>
            <a:r>
              <a:rPr lang="en-US" altLang="zh-CN" dirty="0"/>
              <a:t>(</a:t>
            </a:r>
            <a:r>
              <a:rPr lang="zh-CN" altLang="en-US" dirty="0"/>
              <a:t>介于</a:t>
            </a:r>
            <a:r>
              <a:rPr lang="en-US" altLang="zh-CN" dirty="0"/>
              <a:t>0</a:t>
            </a:r>
            <a:r>
              <a:rPr lang="zh-CN" altLang="en-US" dirty="0"/>
              <a:t>与</a:t>
            </a:r>
            <a:r>
              <a:rPr lang="en-US" altLang="zh-CN" dirty="0"/>
              <a:t>1</a:t>
            </a:r>
            <a:r>
              <a:rPr lang="zh-CN" altLang="en-US" dirty="0"/>
              <a:t>之间，比值越靠近</a:t>
            </a:r>
            <a:r>
              <a:rPr lang="en-US" altLang="zh-CN" dirty="0"/>
              <a:t>1</a:t>
            </a:r>
            <a:r>
              <a:rPr lang="zh-CN" altLang="en-US" dirty="0"/>
              <a:t>越好</a:t>
            </a:r>
            <a:r>
              <a:rPr lang="en-US" altLang="zh-CN" dirty="0"/>
              <a:t>)</a:t>
            </a:r>
          </a:p>
          <a:p>
            <a:endParaRPr lang="en-US" altLang="zh-CN" dirty="0"/>
          </a:p>
          <a:p>
            <a:r>
              <a:rPr lang="en-US" altLang="zh-CN" dirty="0"/>
              <a:t> </a:t>
            </a:r>
          </a:p>
          <a:p>
            <a:endParaRPr lang="en-US" dirty="0"/>
          </a:p>
          <a:p>
            <a:pPr lvl="1"/>
            <a:endParaRPr lang="en-US" dirty="0"/>
          </a:p>
          <a:p>
            <a:pPr lvl="1"/>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26</a:t>
            </a:fld>
            <a:endParaRPr lang="zh-CN" altLang="en-US"/>
          </a:p>
        </p:txBody>
      </p:sp>
      <p:pic>
        <p:nvPicPr>
          <p:cNvPr id="6" name="Picture 5">
            <a:extLst>
              <a:ext uri="{FF2B5EF4-FFF2-40B4-BE49-F238E27FC236}">
                <a16:creationId xmlns:a16="http://schemas.microsoft.com/office/drawing/2014/main" id="{F4E43C64-41F3-0843-AB5C-7ED2F08F9E8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21981" y="3848912"/>
            <a:ext cx="1669430" cy="533608"/>
          </a:xfrm>
          <a:prstGeom prst="rect">
            <a:avLst/>
          </a:prstGeom>
        </p:spPr>
      </p:pic>
      <p:pic>
        <p:nvPicPr>
          <p:cNvPr id="9" name="Picture 8">
            <a:extLst>
              <a:ext uri="{FF2B5EF4-FFF2-40B4-BE49-F238E27FC236}">
                <a16:creationId xmlns:a16="http://schemas.microsoft.com/office/drawing/2014/main" id="{6F38B41C-EA64-D240-91CF-573815B2E76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54351" y="5367164"/>
            <a:ext cx="2870820" cy="912511"/>
          </a:xfrm>
          <a:prstGeom prst="rect">
            <a:avLst/>
          </a:prstGeom>
        </p:spPr>
      </p:pic>
    </p:spTree>
    <p:extLst>
      <p:ext uri="{BB962C8B-B14F-4D97-AF65-F5344CB8AC3E}">
        <p14:creationId xmlns:p14="http://schemas.microsoft.com/office/powerpoint/2010/main" val="356453022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4.3 </a:t>
            </a:r>
            <a:r>
              <a:rPr lang="zh-CN" altLang="en-US" dirty="0"/>
              <a:t>可扩放性评测标准</a:t>
            </a:r>
          </a:p>
        </p:txBody>
      </p:sp>
      <p:sp>
        <p:nvSpPr>
          <p:cNvPr id="3" name="内容占位符 2"/>
          <p:cNvSpPr>
            <a:spLocks noGrp="1"/>
          </p:cNvSpPr>
          <p:nvPr>
            <p:ph idx="1"/>
          </p:nvPr>
        </p:nvSpPr>
        <p:spPr>
          <a:xfrm>
            <a:off x="822959" y="1296331"/>
            <a:ext cx="7543801" cy="4894261"/>
          </a:xfrm>
        </p:spPr>
        <p:txBody>
          <a:bodyPr>
            <a:normAutofit fontScale="85000" lnSpcReduction="10000"/>
          </a:bodyPr>
          <a:lstStyle/>
          <a:p>
            <a:pPr>
              <a:lnSpc>
                <a:spcPct val="130000"/>
              </a:lnSpc>
            </a:pPr>
            <a:r>
              <a:rPr lang="zh-CN" altLang="en-US" sz="2400" b="1" dirty="0">
                <a:solidFill>
                  <a:srgbClr val="0070C0"/>
                </a:solidFill>
                <a:latin typeface="SimSun" panose="02010600030101010101" pitchFamily="2" charset="-122"/>
                <a:ea typeface="SimSun" panose="02010600030101010101" pitchFamily="2" charset="-122"/>
              </a:rPr>
              <a:t>等速度度量标准（</a:t>
            </a:r>
            <a:r>
              <a:rPr lang="en-US" altLang="zh-CN" sz="2400" b="1" dirty="0">
                <a:solidFill>
                  <a:srgbClr val="0070C0"/>
                </a:solidFill>
                <a:latin typeface="SimSun" panose="02010600030101010101" pitchFamily="2" charset="-122"/>
                <a:ea typeface="SimSun" panose="02010600030101010101" pitchFamily="2" charset="-122"/>
              </a:rPr>
              <a:t>2</a:t>
            </a:r>
            <a:r>
              <a:rPr lang="zh-CN" altLang="en-US" sz="2400" b="1" dirty="0">
                <a:solidFill>
                  <a:srgbClr val="0070C0"/>
                </a:solidFill>
                <a:latin typeface="SimSun" panose="02010600030101010101" pitchFamily="2" charset="-122"/>
                <a:ea typeface="SimSun" panose="02010600030101010101" pitchFamily="2" charset="-122"/>
              </a:rPr>
              <a:t>）</a:t>
            </a:r>
          </a:p>
          <a:p>
            <a:r>
              <a:rPr lang="zh-CN" altLang="en-US" dirty="0"/>
              <a:t>优点：直观地使用易测量的机器性能速度指标来度量</a:t>
            </a:r>
          </a:p>
          <a:p>
            <a:r>
              <a:rPr lang="zh-CN" altLang="en-US" dirty="0"/>
              <a:t>缺点：某些</a:t>
            </a:r>
            <a:r>
              <a:rPr lang="zh-CN" altLang="en-US" b="1" dirty="0"/>
              <a:t>非浮点运算</a:t>
            </a:r>
            <a:r>
              <a:rPr lang="zh-CN" altLang="en-US" dirty="0"/>
              <a:t>可能造成性能的变化没有考虑</a:t>
            </a:r>
            <a:endParaRPr lang="en-US" altLang="zh-CN" dirty="0"/>
          </a:p>
          <a:p>
            <a:r>
              <a:rPr lang="zh-CN" altLang="en-US" dirty="0"/>
              <a:t>等速度度量标准的扩放性与传统加速比之间的关系：</a:t>
            </a:r>
          </a:p>
          <a:p>
            <a:r>
              <a:rPr lang="zh-CN" altLang="en-US" dirty="0"/>
              <a:t>当</a:t>
            </a:r>
            <a:r>
              <a:rPr lang="en-US" dirty="0"/>
              <a:t>p=1</a:t>
            </a:r>
            <a:r>
              <a:rPr lang="zh-CN" altLang="en-US" dirty="0"/>
              <a:t>时，等速度度量标准为</a:t>
            </a:r>
          </a:p>
          <a:p>
            <a:endParaRPr lang="en-US" dirty="0"/>
          </a:p>
          <a:p>
            <a:endParaRPr lang="en-US" dirty="0"/>
          </a:p>
          <a:p>
            <a:pPr lvl="1"/>
            <a:endParaRPr lang="en-US" dirty="0"/>
          </a:p>
          <a:p>
            <a:r>
              <a:rPr lang="zh-CN" altLang="en-US" dirty="0"/>
              <a:t>其主要差别：</a:t>
            </a:r>
          </a:p>
          <a:p>
            <a:r>
              <a:rPr lang="zh-CN" altLang="en-US" dirty="0"/>
              <a:t>加速比的定义是保持问题规模不变，标志对于串行系统的性能增加；扩放性定义是保持平均速度不变，标志对于小系统到大规模系统所引起的性能变化</a:t>
            </a:r>
          </a:p>
          <a:p>
            <a:pPr marL="201168" lvl="1" indent="0">
              <a:buNone/>
            </a:pPr>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27</a:t>
            </a:fld>
            <a:endParaRPr lang="zh-CN" altLang="en-US"/>
          </a:p>
        </p:txBody>
      </p:sp>
      <p:pic>
        <p:nvPicPr>
          <p:cNvPr id="7" name="Picture 6">
            <a:extLst>
              <a:ext uri="{FF2B5EF4-FFF2-40B4-BE49-F238E27FC236}">
                <a16:creationId xmlns:a16="http://schemas.microsoft.com/office/drawing/2014/main" id="{B1EE8E06-8B18-0446-B56D-315CFEBDFB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47294" y="3743461"/>
            <a:ext cx="4095130" cy="1153449"/>
          </a:xfrm>
          <a:prstGeom prst="rect">
            <a:avLst/>
          </a:prstGeom>
        </p:spPr>
      </p:pic>
    </p:spTree>
    <p:extLst>
      <p:ext uri="{BB962C8B-B14F-4D97-AF65-F5344CB8AC3E}">
        <p14:creationId xmlns:p14="http://schemas.microsoft.com/office/powerpoint/2010/main" val="353227707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4.3 </a:t>
            </a:r>
            <a:r>
              <a:rPr lang="zh-CN" altLang="en-US" dirty="0"/>
              <a:t>可扩放性评测标准</a:t>
            </a:r>
          </a:p>
        </p:txBody>
      </p:sp>
      <p:sp>
        <p:nvSpPr>
          <p:cNvPr id="3" name="内容占位符 2"/>
          <p:cNvSpPr>
            <a:spLocks noGrp="1"/>
          </p:cNvSpPr>
          <p:nvPr>
            <p:ph idx="1"/>
          </p:nvPr>
        </p:nvSpPr>
        <p:spPr>
          <a:xfrm>
            <a:off x="822959" y="1296331"/>
            <a:ext cx="7543801" cy="4894261"/>
          </a:xfrm>
        </p:spPr>
        <p:txBody>
          <a:bodyPr>
            <a:normAutofit/>
          </a:bodyPr>
          <a:lstStyle/>
          <a:p>
            <a:pPr>
              <a:lnSpc>
                <a:spcPct val="130000"/>
              </a:lnSpc>
            </a:pPr>
            <a:r>
              <a:rPr lang="zh-CN" altLang="en-US" sz="2400" b="1" dirty="0">
                <a:solidFill>
                  <a:srgbClr val="0070C0"/>
                </a:solidFill>
                <a:latin typeface="SimSun" panose="02010600030101010101" pitchFamily="2" charset="-122"/>
                <a:ea typeface="SimSun" panose="02010600030101010101" pitchFamily="2" charset="-122"/>
              </a:rPr>
              <a:t>等速度度量标准（</a:t>
            </a:r>
            <a:r>
              <a:rPr lang="en-US" altLang="zh-CN" sz="2400" b="1" dirty="0">
                <a:solidFill>
                  <a:srgbClr val="0070C0"/>
                </a:solidFill>
                <a:latin typeface="SimSun" panose="02010600030101010101" pitchFamily="2" charset="-122"/>
                <a:ea typeface="SimSun" panose="02010600030101010101" pitchFamily="2" charset="-122"/>
              </a:rPr>
              <a:t>3</a:t>
            </a:r>
            <a:r>
              <a:rPr lang="zh-CN" altLang="en-US" sz="2400" b="1" dirty="0">
                <a:solidFill>
                  <a:srgbClr val="0070C0"/>
                </a:solidFill>
                <a:latin typeface="SimSun" panose="02010600030101010101" pitchFamily="2" charset="-122"/>
                <a:ea typeface="SimSun" panose="02010600030101010101" pitchFamily="2" charset="-122"/>
              </a:rPr>
              <a:t>）</a:t>
            </a:r>
          </a:p>
          <a:p>
            <a:pPr marL="201168" lvl="1" indent="0">
              <a:buNone/>
            </a:pPr>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28</a:t>
            </a:fld>
            <a:endParaRPr lang="zh-CN" altLang="en-US"/>
          </a:p>
        </p:txBody>
      </p:sp>
      <p:pic>
        <p:nvPicPr>
          <p:cNvPr id="4" name="Picture 3">
            <a:extLst>
              <a:ext uri="{FF2B5EF4-FFF2-40B4-BE49-F238E27FC236}">
                <a16:creationId xmlns:a16="http://schemas.microsoft.com/office/drawing/2014/main" id="{FE13C8A0-3A81-5A4D-8A0F-B643BBAAA47D}"/>
              </a:ext>
            </a:extLst>
          </p:cNvPr>
          <p:cNvPicPr>
            <a:picLocks noChangeAspect="1"/>
          </p:cNvPicPr>
          <p:nvPr/>
        </p:nvPicPr>
        <p:blipFill>
          <a:blip r:embed="rId2"/>
          <a:stretch>
            <a:fillRect/>
          </a:stretch>
        </p:blipFill>
        <p:spPr>
          <a:xfrm>
            <a:off x="1605775" y="1907885"/>
            <a:ext cx="6174987" cy="4749990"/>
          </a:xfrm>
          <a:prstGeom prst="rect">
            <a:avLst/>
          </a:prstGeom>
        </p:spPr>
      </p:pic>
    </p:spTree>
    <p:extLst>
      <p:ext uri="{BB962C8B-B14F-4D97-AF65-F5344CB8AC3E}">
        <p14:creationId xmlns:p14="http://schemas.microsoft.com/office/powerpoint/2010/main" val="313399034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4.3 </a:t>
            </a:r>
            <a:r>
              <a:rPr lang="zh-CN" altLang="en-US" dirty="0"/>
              <a:t>可扩放性评测标准</a:t>
            </a:r>
          </a:p>
        </p:txBody>
      </p:sp>
      <p:sp>
        <p:nvSpPr>
          <p:cNvPr id="3" name="内容占位符 2"/>
          <p:cNvSpPr>
            <a:spLocks noGrp="1"/>
          </p:cNvSpPr>
          <p:nvPr>
            <p:ph idx="1"/>
          </p:nvPr>
        </p:nvSpPr>
        <p:spPr>
          <a:xfrm>
            <a:off x="822959" y="1296331"/>
            <a:ext cx="7543801" cy="4894261"/>
          </a:xfrm>
        </p:spPr>
        <p:txBody>
          <a:bodyPr>
            <a:normAutofit/>
          </a:bodyPr>
          <a:lstStyle/>
          <a:p>
            <a:r>
              <a:rPr lang="zh-CN" altLang="en-US" b="1" dirty="0">
                <a:solidFill>
                  <a:srgbClr val="0070C0"/>
                </a:solidFill>
                <a:latin typeface="SimSun" panose="02010600030101010101" pitchFamily="2" charset="-122"/>
                <a:ea typeface="SimSun" panose="02010600030101010101" pitchFamily="2" charset="-122"/>
              </a:rPr>
              <a:t>平均延迟度量标准（</a:t>
            </a:r>
            <a:r>
              <a:rPr lang="en-US" altLang="zh-CN" b="1" dirty="0">
                <a:solidFill>
                  <a:srgbClr val="0070C0"/>
                </a:solidFill>
                <a:latin typeface="SimSun" panose="02010600030101010101" pitchFamily="2" charset="-122"/>
                <a:ea typeface="SimSun" panose="02010600030101010101" pitchFamily="2" charset="-122"/>
              </a:rPr>
              <a:t>1</a:t>
            </a:r>
            <a:r>
              <a:rPr lang="zh-CN" altLang="en-US" b="1" dirty="0">
                <a:solidFill>
                  <a:srgbClr val="0070C0"/>
                </a:solidFill>
                <a:latin typeface="SimSun" panose="02010600030101010101" pitchFamily="2" charset="-122"/>
                <a:ea typeface="SimSun" panose="02010600030101010101" pitchFamily="2" charset="-122"/>
              </a:rPr>
              <a:t>）</a:t>
            </a:r>
          </a:p>
          <a:p>
            <a:r>
              <a:rPr lang="zh-CN" altLang="en-US" dirty="0"/>
              <a:t>一个并行系统执行的时间图谱</a:t>
            </a:r>
          </a:p>
          <a:p>
            <a:pPr marL="201168" lvl="1" indent="0">
              <a:buNone/>
            </a:pPr>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29</a:t>
            </a:fld>
            <a:endParaRPr lang="zh-CN" altLang="en-US"/>
          </a:p>
        </p:txBody>
      </p:sp>
      <p:pic>
        <p:nvPicPr>
          <p:cNvPr id="6" name="Picture 5">
            <a:extLst>
              <a:ext uri="{FF2B5EF4-FFF2-40B4-BE49-F238E27FC236}">
                <a16:creationId xmlns:a16="http://schemas.microsoft.com/office/drawing/2014/main" id="{ECB58AFF-2DAF-CF49-AE82-37748052DE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77732" y="2564213"/>
            <a:ext cx="6595341" cy="3212118"/>
          </a:xfrm>
          <a:prstGeom prst="rect">
            <a:avLst/>
          </a:prstGeom>
        </p:spPr>
      </p:pic>
    </p:spTree>
    <p:extLst>
      <p:ext uri="{BB962C8B-B14F-4D97-AF65-F5344CB8AC3E}">
        <p14:creationId xmlns:p14="http://schemas.microsoft.com/office/powerpoint/2010/main" val="24016673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4.1</a:t>
            </a:r>
            <a:r>
              <a:rPr lang="zh-CN" altLang="en-US" sz="4400" dirty="0"/>
              <a:t>并行机的一些基本性能指标</a:t>
            </a:r>
            <a:endParaRPr lang="zh-CN" altLang="en-US" dirty="0"/>
          </a:p>
        </p:txBody>
      </p:sp>
      <p:sp>
        <p:nvSpPr>
          <p:cNvPr id="3" name="内容占位符 2"/>
          <p:cNvSpPr>
            <a:spLocks noGrp="1"/>
          </p:cNvSpPr>
          <p:nvPr>
            <p:ph idx="1"/>
          </p:nvPr>
        </p:nvSpPr>
        <p:spPr>
          <a:xfrm>
            <a:off x="822959" y="1296331"/>
            <a:ext cx="7543801" cy="4894261"/>
          </a:xfrm>
        </p:spPr>
        <p:txBody>
          <a:bodyPr>
            <a:normAutofit fontScale="92500"/>
          </a:bodyPr>
          <a:lstStyle/>
          <a:p>
            <a:r>
              <a:rPr lang="en-US" dirty="0">
                <a:solidFill>
                  <a:srgbClr val="0070C1"/>
                </a:solidFill>
                <a:latin typeface="Helvetica" pitchFamily="2" charset="0"/>
              </a:rPr>
              <a:t>CPU</a:t>
            </a:r>
            <a:r>
              <a:rPr lang="zh-CN" altLang="en-US" dirty="0">
                <a:solidFill>
                  <a:srgbClr val="0070C1"/>
                </a:solidFill>
                <a:latin typeface="Helvetica" pitchFamily="2" charset="0"/>
              </a:rPr>
              <a:t>的某些基本性能指标</a:t>
            </a:r>
          </a:p>
          <a:p>
            <a:r>
              <a:rPr lang="zh-CN" altLang="en-US" dirty="0"/>
              <a:t>工作负载</a:t>
            </a:r>
          </a:p>
          <a:p>
            <a:pPr lvl="1"/>
            <a:r>
              <a:rPr lang="zh-CN" altLang="en-US" dirty="0"/>
              <a:t>执行时间</a:t>
            </a:r>
          </a:p>
          <a:p>
            <a:pPr lvl="1"/>
            <a:r>
              <a:rPr lang="zh-CN" altLang="en-US" dirty="0"/>
              <a:t>浮点运算数</a:t>
            </a:r>
            <a:r>
              <a:rPr lang="en-US" altLang="zh-CN" dirty="0"/>
              <a:t>: </a:t>
            </a:r>
            <a:r>
              <a:rPr lang="en-US" dirty="0"/>
              <a:t>Flops</a:t>
            </a:r>
          </a:p>
          <a:p>
            <a:pPr lvl="1"/>
            <a:r>
              <a:rPr lang="zh-CN" altLang="en-US" dirty="0"/>
              <a:t>指令数目</a:t>
            </a:r>
            <a:r>
              <a:rPr lang="en-US" altLang="zh-CN" dirty="0"/>
              <a:t>: </a:t>
            </a:r>
            <a:r>
              <a:rPr lang="en-US" dirty="0"/>
              <a:t>MIPS</a:t>
            </a:r>
          </a:p>
          <a:p>
            <a:r>
              <a:rPr lang="zh-CN" altLang="en-US" dirty="0"/>
              <a:t>无重叠的假定下：并行执行时间包括：</a:t>
            </a:r>
          </a:p>
          <a:p>
            <a:pPr lvl="1"/>
            <a:r>
              <a:rPr lang="en-US" dirty="0"/>
              <a:t>T </a:t>
            </a:r>
            <a:r>
              <a:rPr lang="en-US" baseline="-25000" dirty="0" err="1"/>
              <a:t>comput</a:t>
            </a:r>
            <a:r>
              <a:rPr lang="en-US" dirty="0"/>
              <a:t> </a:t>
            </a:r>
            <a:r>
              <a:rPr lang="zh-CN" altLang="en-US" dirty="0"/>
              <a:t>计算时间，</a:t>
            </a:r>
            <a:r>
              <a:rPr lang="en-US" dirty="0"/>
              <a:t>T </a:t>
            </a:r>
            <a:r>
              <a:rPr lang="en-US" baseline="-25000" dirty="0" err="1"/>
              <a:t>paro</a:t>
            </a:r>
            <a:r>
              <a:rPr lang="en-US" dirty="0"/>
              <a:t> </a:t>
            </a:r>
            <a:r>
              <a:rPr lang="zh-CN" altLang="en-US" dirty="0"/>
              <a:t>并行开销时间，</a:t>
            </a:r>
            <a:r>
              <a:rPr lang="en-US" dirty="0"/>
              <a:t>T </a:t>
            </a:r>
            <a:r>
              <a:rPr lang="en-US" baseline="-25000" dirty="0"/>
              <a:t>comm</a:t>
            </a:r>
            <a:r>
              <a:rPr lang="zh-CN" altLang="en-US" dirty="0"/>
              <a:t>相互通信时间</a:t>
            </a:r>
          </a:p>
          <a:p>
            <a:pPr marL="201168" lvl="1" indent="0">
              <a:buNone/>
            </a:pPr>
            <a:r>
              <a:rPr lang="zh-CN" altLang="en-US" dirty="0"/>
              <a:t>      </a:t>
            </a:r>
            <a:r>
              <a:rPr lang="en-US" dirty="0"/>
              <a:t>T </a:t>
            </a:r>
            <a:r>
              <a:rPr lang="en-US" baseline="-25000" dirty="0"/>
              <a:t>n</a:t>
            </a:r>
            <a:r>
              <a:rPr lang="en-US" dirty="0"/>
              <a:t> = T </a:t>
            </a:r>
            <a:r>
              <a:rPr lang="en-US" baseline="-25000" dirty="0" err="1"/>
              <a:t>comput</a:t>
            </a:r>
            <a:r>
              <a:rPr lang="en-US" dirty="0"/>
              <a:t> + T </a:t>
            </a:r>
            <a:r>
              <a:rPr lang="en-US" baseline="-25000" dirty="0" err="1"/>
              <a:t>paro</a:t>
            </a:r>
            <a:r>
              <a:rPr lang="en-US" dirty="0"/>
              <a:t>+ T </a:t>
            </a:r>
            <a:r>
              <a:rPr lang="en-US" baseline="-25000" dirty="0"/>
              <a:t>comm</a:t>
            </a:r>
          </a:p>
          <a:p>
            <a:pPr lvl="1"/>
            <a:r>
              <a:rPr lang="en-US" dirty="0"/>
              <a:t>T</a:t>
            </a:r>
            <a:r>
              <a:rPr lang="en-US" baseline="-25000" dirty="0"/>
              <a:t> </a:t>
            </a:r>
            <a:r>
              <a:rPr lang="en-US" baseline="-25000" dirty="0" err="1"/>
              <a:t>paro</a:t>
            </a:r>
            <a:r>
              <a:rPr lang="en-US" dirty="0"/>
              <a:t> : </a:t>
            </a:r>
            <a:r>
              <a:rPr lang="zh-CN" altLang="en-US" dirty="0"/>
              <a:t>进程管理（如进程生成、结束和切换等），组操作（如进程组的生成与消亡等），进程查询（如询问进程的标志、等级、组标志和组大小等）</a:t>
            </a:r>
          </a:p>
          <a:p>
            <a:pPr lvl="1"/>
            <a:r>
              <a:rPr lang="en-US" dirty="0"/>
              <a:t>T </a:t>
            </a:r>
            <a:r>
              <a:rPr lang="en-US" baseline="-25000" dirty="0"/>
              <a:t>comm</a:t>
            </a:r>
            <a:r>
              <a:rPr lang="en-US" dirty="0"/>
              <a:t> :</a:t>
            </a:r>
            <a:r>
              <a:rPr lang="zh-CN" altLang="en-US" dirty="0"/>
              <a:t>同步（如路障、锁、临界区、事件等），通信（如点到点通信、整体通信），聚合操作（如规约、前缀运算等）</a:t>
            </a:r>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3</a:t>
            </a:fld>
            <a:endParaRPr lang="zh-CN" altLang="en-US"/>
          </a:p>
        </p:txBody>
      </p:sp>
      <p:pic>
        <p:nvPicPr>
          <p:cNvPr id="4" name="Picture 3">
            <a:extLst>
              <a:ext uri="{FF2B5EF4-FFF2-40B4-BE49-F238E27FC236}">
                <a16:creationId xmlns:a16="http://schemas.microsoft.com/office/drawing/2014/main" id="{491823A6-108B-5F44-8CC7-79BBD2DEFD96}"/>
              </a:ext>
            </a:extLst>
          </p:cNvPr>
          <p:cNvPicPr>
            <a:picLocks noChangeAspect="1"/>
          </p:cNvPicPr>
          <p:nvPr/>
        </p:nvPicPr>
        <p:blipFill>
          <a:blip r:embed="rId2"/>
          <a:stretch>
            <a:fillRect/>
          </a:stretch>
        </p:blipFill>
        <p:spPr>
          <a:xfrm>
            <a:off x="0" y="154691"/>
            <a:ext cx="9144000" cy="6548617"/>
          </a:xfrm>
          <a:prstGeom prst="rect">
            <a:avLst/>
          </a:prstGeom>
        </p:spPr>
      </p:pic>
    </p:spTree>
    <p:extLst>
      <p:ext uri="{BB962C8B-B14F-4D97-AF65-F5344CB8AC3E}">
        <p14:creationId xmlns:p14="http://schemas.microsoft.com/office/powerpoint/2010/main" val="4024954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4.3 </a:t>
            </a:r>
            <a:r>
              <a:rPr lang="zh-CN" altLang="en-US" dirty="0"/>
              <a:t>可扩放性评测标准</a:t>
            </a:r>
          </a:p>
        </p:txBody>
      </p:sp>
      <p:sp>
        <p:nvSpPr>
          <p:cNvPr id="3" name="内容占位符 2"/>
          <p:cNvSpPr>
            <a:spLocks noGrp="1"/>
          </p:cNvSpPr>
          <p:nvPr>
            <p:ph idx="1"/>
          </p:nvPr>
        </p:nvSpPr>
        <p:spPr>
          <a:xfrm>
            <a:off x="822959" y="1296331"/>
            <a:ext cx="7543801" cy="4894261"/>
          </a:xfrm>
        </p:spPr>
        <p:txBody>
          <a:bodyPr>
            <a:normAutofit/>
          </a:bodyPr>
          <a:lstStyle/>
          <a:p>
            <a:r>
              <a:rPr lang="zh-CN" altLang="en-US" b="1" dirty="0">
                <a:solidFill>
                  <a:srgbClr val="0070C0"/>
                </a:solidFill>
                <a:latin typeface="SimSun" panose="02010600030101010101" pitchFamily="2" charset="-122"/>
                <a:ea typeface="SimSun" panose="02010600030101010101" pitchFamily="2" charset="-122"/>
              </a:rPr>
              <a:t>平均延迟度量标准（</a:t>
            </a:r>
            <a:r>
              <a:rPr lang="en-US" altLang="zh-CN" b="1" dirty="0">
                <a:solidFill>
                  <a:srgbClr val="0070C0"/>
                </a:solidFill>
                <a:latin typeface="SimSun" panose="02010600030101010101" pitchFamily="2" charset="-122"/>
                <a:ea typeface="SimSun" panose="02010600030101010101" pitchFamily="2" charset="-122"/>
              </a:rPr>
              <a:t>2</a:t>
            </a:r>
            <a:r>
              <a:rPr lang="zh-CN" altLang="en-US" b="1" dirty="0">
                <a:solidFill>
                  <a:srgbClr val="0070C0"/>
                </a:solidFill>
                <a:latin typeface="SimSun" panose="02010600030101010101" pitchFamily="2" charset="-122"/>
                <a:ea typeface="SimSun" panose="02010600030101010101" pitchFamily="2" charset="-122"/>
              </a:rPr>
              <a:t>）</a:t>
            </a:r>
          </a:p>
          <a:p>
            <a:pPr marL="201168" lvl="1" indent="0">
              <a:buNone/>
            </a:pPr>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30</a:t>
            </a:fld>
            <a:endParaRPr lang="zh-CN" altLang="en-US"/>
          </a:p>
        </p:txBody>
      </p:sp>
      <p:pic>
        <p:nvPicPr>
          <p:cNvPr id="7" name="Picture 6">
            <a:extLst>
              <a:ext uri="{FF2B5EF4-FFF2-40B4-BE49-F238E27FC236}">
                <a16:creationId xmlns:a16="http://schemas.microsoft.com/office/drawing/2014/main" id="{BF45ABF4-0BF9-3F4C-A8A4-06562EAC37D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2509" y="1802646"/>
            <a:ext cx="7124700" cy="4406900"/>
          </a:xfrm>
          <a:prstGeom prst="rect">
            <a:avLst/>
          </a:prstGeom>
        </p:spPr>
      </p:pic>
    </p:spTree>
    <p:extLst>
      <p:ext uri="{BB962C8B-B14F-4D97-AF65-F5344CB8AC3E}">
        <p14:creationId xmlns:p14="http://schemas.microsoft.com/office/powerpoint/2010/main" val="30305337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4.4 </a:t>
            </a:r>
            <a:r>
              <a:rPr lang="zh-CN" altLang="en-US" dirty="0"/>
              <a:t>基准测试程序</a:t>
            </a:r>
          </a:p>
        </p:txBody>
      </p:sp>
      <p:sp>
        <p:nvSpPr>
          <p:cNvPr id="3" name="内容占位符 2"/>
          <p:cNvSpPr>
            <a:spLocks noGrp="1"/>
          </p:cNvSpPr>
          <p:nvPr>
            <p:ph idx="1"/>
          </p:nvPr>
        </p:nvSpPr>
        <p:spPr>
          <a:xfrm>
            <a:off x="822959" y="1296331"/>
            <a:ext cx="7543801" cy="4894261"/>
          </a:xfrm>
        </p:spPr>
        <p:txBody>
          <a:bodyPr>
            <a:normAutofit/>
          </a:bodyPr>
          <a:lstStyle/>
          <a:p>
            <a:r>
              <a:rPr lang="zh-CN" altLang="en-US" b="1" dirty="0">
                <a:solidFill>
                  <a:srgbClr val="0070C0"/>
                </a:solidFill>
                <a:latin typeface="SimSun" panose="02010600030101010101" pitchFamily="2" charset="-122"/>
                <a:ea typeface="SimSun" panose="02010600030101010101" pitchFamily="2" charset="-122"/>
              </a:rPr>
              <a:t>基准测试程序（</a:t>
            </a:r>
            <a:r>
              <a:rPr lang="en-US" altLang="zh-CN" b="1" dirty="0">
                <a:solidFill>
                  <a:srgbClr val="0070C0"/>
                </a:solidFill>
                <a:latin typeface="SimSun" panose="02010600030101010101" pitchFamily="2" charset="-122"/>
                <a:ea typeface="SimSun" panose="02010600030101010101" pitchFamily="2" charset="-122"/>
              </a:rPr>
              <a:t>Benchmark</a:t>
            </a:r>
            <a:r>
              <a:rPr lang="zh-CN" altLang="en-US" b="1" dirty="0">
                <a:solidFill>
                  <a:srgbClr val="0070C0"/>
                </a:solidFill>
                <a:latin typeface="SimSun" panose="02010600030101010101" pitchFamily="2" charset="-122"/>
                <a:ea typeface="SimSun" panose="02010600030101010101" pitchFamily="2" charset="-122"/>
              </a:rPr>
              <a:t>）</a:t>
            </a:r>
          </a:p>
          <a:p>
            <a:r>
              <a:rPr lang="zh-CN" altLang="en-US" dirty="0"/>
              <a:t>用于测试和预测计算机系统的性能，揭示不同结构机器的长处和短处，试图提供一个客观、公正的评价机器性能的标准</a:t>
            </a:r>
            <a:endParaRPr lang="en-US" altLang="zh-CN" dirty="0"/>
          </a:p>
          <a:p>
            <a:r>
              <a:rPr lang="zh-CN" altLang="en-US" dirty="0"/>
              <a:t>真正完全公正并非易事，涉及到硬件、体系结构、编译优化、</a:t>
            </a:r>
            <a:r>
              <a:rPr lang="zh-CN" altLang="en-CN" dirty="0"/>
              <a:t>编程环境</a:t>
            </a:r>
            <a:r>
              <a:rPr lang="zh-CN" altLang="en-US" dirty="0"/>
              <a:t>、测试条件、解题算法等众多因素</a:t>
            </a:r>
            <a:endParaRPr lang="en-US" altLang="zh-CN" dirty="0"/>
          </a:p>
          <a:p>
            <a:r>
              <a:rPr lang="zh-CN" altLang="en-US" dirty="0"/>
              <a:t>不同的基准测试程序，侧重的目的有所不同</a:t>
            </a:r>
            <a:endParaRPr lang="en-US" altLang="zh-CN" dirty="0"/>
          </a:p>
          <a:p>
            <a:pPr lvl="1"/>
            <a:r>
              <a:rPr lang="zh-CN" altLang="en-US" dirty="0"/>
              <a:t>综合型：</a:t>
            </a:r>
            <a:r>
              <a:rPr lang="en-US" altLang="zh-CN" dirty="0"/>
              <a:t>Dhrystone</a:t>
            </a:r>
            <a:r>
              <a:rPr lang="zh-CN" altLang="en-US" dirty="0"/>
              <a:t>、</a:t>
            </a:r>
            <a:r>
              <a:rPr lang="en-US" altLang="zh-CN" dirty="0"/>
              <a:t>Whetstone</a:t>
            </a:r>
          </a:p>
          <a:p>
            <a:pPr lvl="1"/>
            <a:r>
              <a:rPr lang="zh-CN" altLang="en-CN" dirty="0"/>
              <a:t>核心型</a:t>
            </a:r>
            <a:r>
              <a:rPr lang="zh-CN" altLang="en-US" dirty="0"/>
              <a:t>：</a:t>
            </a:r>
            <a:r>
              <a:rPr lang="en-US" altLang="zh-CN" dirty="0"/>
              <a:t>Livermore</a:t>
            </a:r>
            <a:r>
              <a:rPr lang="zh-CN" altLang="en-US" dirty="0"/>
              <a:t> </a:t>
            </a:r>
            <a:r>
              <a:rPr lang="en-US" altLang="zh-CN" dirty="0"/>
              <a:t>Fortran</a:t>
            </a:r>
            <a:r>
              <a:rPr lang="zh-CN" altLang="en-US" dirty="0"/>
              <a:t> </a:t>
            </a:r>
            <a:r>
              <a:rPr lang="en-US" altLang="zh-CN" dirty="0"/>
              <a:t>Kernels</a:t>
            </a:r>
            <a:r>
              <a:rPr lang="zh-CN" altLang="en-US" dirty="0"/>
              <a:t>、</a:t>
            </a:r>
            <a:r>
              <a:rPr lang="en-US" altLang="zh-CN" dirty="0"/>
              <a:t>NASA</a:t>
            </a:r>
            <a:r>
              <a:rPr lang="zh-CN" altLang="en-US" dirty="0"/>
              <a:t>之</a:t>
            </a:r>
            <a:r>
              <a:rPr lang="en-US" altLang="zh-CN" dirty="0"/>
              <a:t>NAS</a:t>
            </a:r>
          </a:p>
          <a:p>
            <a:pPr lvl="1"/>
            <a:r>
              <a:rPr lang="zh-CN" altLang="en-CN" dirty="0"/>
              <a:t>数学型</a:t>
            </a:r>
            <a:r>
              <a:rPr lang="zh-CN" altLang="en-US" dirty="0"/>
              <a:t>：</a:t>
            </a:r>
            <a:r>
              <a:rPr lang="en-US" altLang="zh-CN" dirty="0" err="1"/>
              <a:t>Linpack</a:t>
            </a:r>
            <a:r>
              <a:rPr lang="zh-CN" altLang="en-US" dirty="0"/>
              <a:t>、</a:t>
            </a:r>
            <a:r>
              <a:rPr lang="en-US" altLang="zh-CN" dirty="0"/>
              <a:t>FFT</a:t>
            </a:r>
          </a:p>
          <a:p>
            <a:pPr lvl="1"/>
            <a:r>
              <a:rPr lang="zh-CN" altLang="en-US" dirty="0"/>
              <a:t>应用型：</a:t>
            </a:r>
            <a:r>
              <a:rPr lang="en-US" altLang="zh-CN" dirty="0"/>
              <a:t>SPEC</a:t>
            </a:r>
            <a:r>
              <a:rPr lang="zh-CN" altLang="en-US" dirty="0"/>
              <a:t>、</a:t>
            </a:r>
            <a:r>
              <a:rPr lang="en-US" altLang="zh-CN" dirty="0"/>
              <a:t>Perfect</a:t>
            </a:r>
            <a:r>
              <a:rPr lang="zh-CN" altLang="en-US" dirty="0"/>
              <a:t>、</a:t>
            </a:r>
            <a:r>
              <a:rPr lang="en-US" altLang="zh-CN" dirty="0"/>
              <a:t>Splash</a:t>
            </a:r>
          </a:p>
          <a:p>
            <a:pPr lvl="1"/>
            <a:r>
              <a:rPr lang="zh-CN" altLang="en-CN" dirty="0"/>
              <a:t>并行</a:t>
            </a:r>
            <a:r>
              <a:rPr lang="zh-CN" altLang="en-US" dirty="0"/>
              <a:t>型：</a:t>
            </a:r>
            <a:r>
              <a:rPr lang="en-US" altLang="zh-CN" dirty="0"/>
              <a:t>NAS</a:t>
            </a:r>
            <a:r>
              <a:rPr lang="zh-CN" altLang="en-US" dirty="0"/>
              <a:t>之</a:t>
            </a:r>
            <a:r>
              <a:rPr lang="en-US" altLang="zh-CN" dirty="0"/>
              <a:t>NPB</a:t>
            </a:r>
            <a:r>
              <a:rPr lang="zh-CN" altLang="en-US" dirty="0"/>
              <a:t>、</a:t>
            </a:r>
            <a:r>
              <a:rPr lang="en-US" altLang="zh-CN" dirty="0"/>
              <a:t>PARKBENCH</a:t>
            </a:r>
            <a:endParaRPr lang="zh-CN" altLang="en-US" dirty="0"/>
          </a:p>
          <a:p>
            <a:pPr marL="201168" lvl="1" indent="0">
              <a:buNone/>
            </a:pPr>
            <a:endParaRPr 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31</a:t>
            </a:fld>
            <a:endParaRPr lang="zh-CN" altLang="en-US"/>
          </a:p>
        </p:txBody>
      </p:sp>
    </p:spTree>
    <p:extLst>
      <p:ext uri="{BB962C8B-B14F-4D97-AF65-F5344CB8AC3E}">
        <p14:creationId xmlns:p14="http://schemas.microsoft.com/office/powerpoint/2010/main" val="3248242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4.4 </a:t>
            </a:r>
            <a:r>
              <a:rPr lang="zh-CN" altLang="en-US" dirty="0"/>
              <a:t>基准测试程序</a:t>
            </a:r>
          </a:p>
        </p:txBody>
      </p:sp>
      <p:sp>
        <p:nvSpPr>
          <p:cNvPr id="3" name="内容占位符 2"/>
          <p:cNvSpPr>
            <a:spLocks noGrp="1"/>
          </p:cNvSpPr>
          <p:nvPr>
            <p:ph idx="1"/>
          </p:nvPr>
        </p:nvSpPr>
        <p:spPr>
          <a:xfrm>
            <a:off x="637539" y="1283631"/>
            <a:ext cx="7914641" cy="4894261"/>
          </a:xfrm>
        </p:spPr>
        <p:txBody>
          <a:bodyPr>
            <a:normAutofit/>
          </a:bodyPr>
          <a:lstStyle/>
          <a:p>
            <a:r>
              <a:rPr lang="zh-CN" altLang="en-US" b="1" dirty="0">
                <a:solidFill>
                  <a:srgbClr val="0070C0"/>
                </a:solidFill>
                <a:latin typeface="SimSun" panose="02010600030101010101" pitchFamily="2" charset="-122"/>
                <a:ea typeface="SimSun" panose="02010600030101010101" pitchFamily="2" charset="-122"/>
              </a:rPr>
              <a:t>综合型基准评测程序</a:t>
            </a:r>
          </a:p>
          <a:p>
            <a:r>
              <a:rPr lang="en-US" altLang="zh-CN" dirty="0"/>
              <a:t>1.</a:t>
            </a:r>
            <a:r>
              <a:rPr lang="zh-CN" altLang="en-US" dirty="0"/>
              <a:t> </a:t>
            </a:r>
            <a:r>
              <a:rPr lang="en-US" altLang="zh-CN" dirty="0"/>
              <a:t>Whetstone</a:t>
            </a:r>
          </a:p>
          <a:p>
            <a:pPr lvl="1"/>
            <a:r>
              <a:rPr lang="zh-CN" altLang="en-US" dirty="0"/>
              <a:t>着重测试不同计算机浮点性能而设计的综合型基准测试程序</a:t>
            </a:r>
            <a:endParaRPr lang="en-US" altLang="zh-CN" dirty="0"/>
          </a:p>
          <a:p>
            <a:pPr lvl="1"/>
            <a:r>
              <a:rPr lang="zh-CN" altLang="en-US" dirty="0"/>
              <a:t>从英国国立物理实验室</a:t>
            </a:r>
            <a:r>
              <a:rPr lang="en-US" altLang="zh-CN" dirty="0"/>
              <a:t>1970</a:t>
            </a:r>
            <a:r>
              <a:rPr lang="zh-CN" altLang="en-US" dirty="0"/>
              <a:t>年最频繁使用的数值计算程序中取出</a:t>
            </a:r>
            <a:endParaRPr lang="en-US" altLang="zh-CN" dirty="0"/>
          </a:p>
          <a:p>
            <a:pPr lvl="1"/>
            <a:r>
              <a:rPr lang="zh-CN" altLang="en-US" dirty="0"/>
              <a:t>包括整数运算、浮点运算、涉及数组下标索引、子程序调用、三角函数等</a:t>
            </a:r>
            <a:endParaRPr lang="en-US" altLang="zh-CN" dirty="0"/>
          </a:p>
          <a:p>
            <a:r>
              <a:rPr lang="en-US" altLang="zh-CN" dirty="0"/>
              <a:t>2.</a:t>
            </a:r>
            <a:r>
              <a:rPr lang="zh-CN" altLang="en-US" dirty="0"/>
              <a:t> </a:t>
            </a:r>
            <a:r>
              <a:rPr lang="en-US" altLang="zh-CN" dirty="0"/>
              <a:t>Dhrystone</a:t>
            </a:r>
          </a:p>
          <a:p>
            <a:pPr lvl="1"/>
            <a:r>
              <a:rPr lang="en-US" dirty="0" err="1">
                <a:latin typeface="SimSun" panose="02010600030101010101" pitchFamily="2" charset="-122"/>
                <a:ea typeface="SimSun" panose="02010600030101010101" pitchFamily="2" charset="-122"/>
              </a:rPr>
              <a:t>着重测试整数与逻辑运算性能的</a:t>
            </a:r>
            <a:r>
              <a:rPr lang="zh-CN" altLang="en-US" dirty="0"/>
              <a:t>综合型基准测试程序</a:t>
            </a:r>
            <a:endParaRPr lang="en-US" altLang="zh-CN" dirty="0"/>
          </a:p>
          <a:p>
            <a:pPr lvl="1"/>
            <a:r>
              <a:rPr lang="zh-CN" altLang="en-US" dirty="0"/>
              <a:t>整型语句与逻辑语句组成</a:t>
            </a:r>
            <a:endParaRPr lang="en-US" dirty="0"/>
          </a:p>
          <a:p>
            <a:r>
              <a:rPr lang="zh-CN" altLang="en-US" dirty="0"/>
              <a:t>主要缺点：对编译器比较敏感</a:t>
            </a:r>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32</a:t>
            </a:fld>
            <a:endParaRPr lang="zh-CN" altLang="en-US"/>
          </a:p>
        </p:txBody>
      </p:sp>
    </p:spTree>
    <p:extLst>
      <p:ext uri="{BB962C8B-B14F-4D97-AF65-F5344CB8AC3E}">
        <p14:creationId xmlns:p14="http://schemas.microsoft.com/office/powerpoint/2010/main" val="155742689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4.4 </a:t>
            </a:r>
            <a:r>
              <a:rPr lang="zh-CN" altLang="en-US" dirty="0"/>
              <a:t>基准测试程序</a:t>
            </a:r>
          </a:p>
        </p:txBody>
      </p:sp>
      <p:sp>
        <p:nvSpPr>
          <p:cNvPr id="3" name="内容占位符 2"/>
          <p:cNvSpPr>
            <a:spLocks noGrp="1"/>
          </p:cNvSpPr>
          <p:nvPr>
            <p:ph idx="1"/>
          </p:nvPr>
        </p:nvSpPr>
        <p:spPr>
          <a:xfrm>
            <a:off x="637539" y="1283631"/>
            <a:ext cx="7914641" cy="4894261"/>
          </a:xfrm>
        </p:spPr>
        <p:txBody>
          <a:bodyPr>
            <a:normAutofit/>
          </a:bodyPr>
          <a:lstStyle/>
          <a:p>
            <a:r>
              <a:rPr lang="zh-CN" altLang="en-CN" b="1" dirty="0">
                <a:solidFill>
                  <a:srgbClr val="0070C0"/>
                </a:solidFill>
                <a:latin typeface="SimSun" panose="02010600030101010101" pitchFamily="2" charset="-122"/>
                <a:ea typeface="SimSun" panose="02010600030101010101" pitchFamily="2" charset="-122"/>
              </a:rPr>
              <a:t>数学库</a:t>
            </a:r>
            <a:r>
              <a:rPr lang="zh-CN" altLang="en-US" b="1" dirty="0">
                <a:solidFill>
                  <a:srgbClr val="0070C0"/>
                </a:solidFill>
                <a:latin typeface="SimSun" panose="02010600030101010101" pitchFamily="2" charset="-122"/>
                <a:ea typeface="SimSun" panose="02010600030101010101" pitchFamily="2" charset="-122"/>
              </a:rPr>
              <a:t>评测程序</a:t>
            </a:r>
          </a:p>
          <a:p>
            <a:r>
              <a:rPr lang="en-US" altLang="zh-CN" dirty="0"/>
              <a:t>1.</a:t>
            </a:r>
            <a:r>
              <a:rPr lang="zh-CN" altLang="en-US" dirty="0"/>
              <a:t> </a:t>
            </a:r>
            <a:r>
              <a:rPr lang="en-US" altLang="zh-CN" dirty="0" err="1"/>
              <a:t>LinPACK</a:t>
            </a:r>
            <a:endParaRPr lang="en-US" altLang="zh-CN" dirty="0"/>
          </a:p>
          <a:p>
            <a:pPr lvl="1"/>
            <a:r>
              <a:rPr lang="en-US" altLang="zh-CN" dirty="0"/>
              <a:t>1979</a:t>
            </a:r>
            <a:r>
              <a:rPr lang="zh-CN" altLang="en-US" dirty="0"/>
              <a:t>年发布</a:t>
            </a:r>
            <a:r>
              <a:rPr lang="en-US" altLang="zh-CN" dirty="0" err="1"/>
              <a:t>LinPACK</a:t>
            </a:r>
            <a:r>
              <a:rPr lang="zh-CN" altLang="en-US" dirty="0"/>
              <a:t>线性代数方程组求解包</a:t>
            </a:r>
            <a:endParaRPr lang="en-US" altLang="zh-CN" dirty="0"/>
          </a:p>
          <a:p>
            <a:pPr lvl="1"/>
            <a:r>
              <a:rPr lang="en-US" altLang="zh-CN" dirty="0" err="1"/>
              <a:t>LinPACK</a:t>
            </a:r>
            <a:r>
              <a:rPr lang="zh-CN" altLang="en-US" dirty="0"/>
              <a:t> </a:t>
            </a:r>
            <a:r>
              <a:rPr lang="en-US" altLang="zh-CN" dirty="0" err="1"/>
              <a:t>Benckmark</a:t>
            </a:r>
            <a:r>
              <a:rPr lang="zh-CN" altLang="en-US" dirty="0"/>
              <a:t>用全精度</a:t>
            </a:r>
            <a:r>
              <a:rPr lang="en-US" altLang="zh-CN" dirty="0"/>
              <a:t>64</a:t>
            </a:r>
            <a:r>
              <a:rPr lang="zh-CN" altLang="en-US" dirty="0"/>
              <a:t>位字长的子程序求解</a:t>
            </a:r>
            <a:r>
              <a:rPr lang="en-US" altLang="zh-CN" dirty="0"/>
              <a:t>100</a:t>
            </a:r>
            <a:r>
              <a:rPr lang="zh-CN" altLang="en-US" dirty="0"/>
              <a:t>阶线性方程组速度</a:t>
            </a:r>
            <a:endParaRPr lang="en-US" altLang="zh-CN" dirty="0"/>
          </a:p>
          <a:p>
            <a:pPr lvl="1"/>
            <a:r>
              <a:rPr lang="zh-CN" altLang="en-US" dirty="0"/>
              <a:t>使用</a:t>
            </a:r>
            <a:r>
              <a:rPr lang="en-US" altLang="zh-CN" dirty="0"/>
              <a:t>BLAS1(Basic</a:t>
            </a:r>
            <a:r>
              <a:rPr lang="zh-CN" altLang="en-US" dirty="0"/>
              <a:t> </a:t>
            </a:r>
            <a:r>
              <a:rPr lang="en-US" altLang="zh-CN" dirty="0"/>
              <a:t>Linear</a:t>
            </a:r>
            <a:r>
              <a:rPr lang="zh-CN" altLang="en-US" dirty="0"/>
              <a:t> </a:t>
            </a:r>
            <a:r>
              <a:rPr lang="en-US" altLang="zh-CN" dirty="0"/>
              <a:t>Algebra</a:t>
            </a:r>
            <a:r>
              <a:rPr lang="zh-CN" altLang="en-US" dirty="0"/>
              <a:t> </a:t>
            </a:r>
            <a:r>
              <a:rPr lang="en-US" altLang="zh-CN" dirty="0"/>
              <a:t>Subprograms</a:t>
            </a:r>
            <a:r>
              <a:rPr lang="zh-CN" altLang="en-US" dirty="0"/>
              <a:t> </a:t>
            </a:r>
            <a:r>
              <a:rPr lang="en-US" altLang="zh-CN" dirty="0"/>
              <a:t>1)</a:t>
            </a:r>
          </a:p>
          <a:p>
            <a:r>
              <a:rPr lang="en-US" altLang="zh-CN" dirty="0"/>
              <a:t>2.</a:t>
            </a:r>
            <a:r>
              <a:rPr lang="zh-CN" altLang="en-US" dirty="0"/>
              <a:t> </a:t>
            </a:r>
            <a:r>
              <a:rPr lang="en-US" altLang="zh-CN" dirty="0"/>
              <a:t>LAPACK</a:t>
            </a:r>
          </a:p>
          <a:p>
            <a:pPr lvl="1"/>
            <a:r>
              <a:rPr lang="en-US" altLang="zh-CN" dirty="0"/>
              <a:t>1992</a:t>
            </a:r>
            <a:r>
              <a:rPr lang="zh-CN" altLang="en-US" dirty="0"/>
              <a:t>年升级</a:t>
            </a:r>
            <a:r>
              <a:rPr lang="en-US" altLang="zh-CN" dirty="0" err="1"/>
              <a:t>LinPACK</a:t>
            </a:r>
            <a:r>
              <a:rPr lang="zh-CN" altLang="en-US" dirty="0"/>
              <a:t>和</a:t>
            </a:r>
            <a:r>
              <a:rPr lang="en-US" altLang="zh-CN" dirty="0" err="1"/>
              <a:t>EisPACK</a:t>
            </a:r>
            <a:endParaRPr lang="en-US" altLang="zh-CN" dirty="0"/>
          </a:p>
          <a:p>
            <a:pPr lvl="1"/>
            <a:r>
              <a:rPr lang="zh-CN" altLang="en-CN" dirty="0">
                <a:latin typeface="SimSun" panose="02010600030101010101" pitchFamily="2" charset="-122"/>
                <a:ea typeface="SimSun" panose="02010600030101010101" pitchFamily="2" charset="-122"/>
              </a:rPr>
              <a:t>采用</a:t>
            </a:r>
            <a:r>
              <a:rPr lang="zh-CN" altLang="en-US" dirty="0">
                <a:latin typeface="SimSun" panose="02010600030101010101" pitchFamily="2" charset="-122"/>
                <a:ea typeface="SimSun" panose="02010600030101010101" pitchFamily="2" charset="-122"/>
              </a:rPr>
              <a:t>最新数值代数计算算法，</a:t>
            </a:r>
            <a:r>
              <a:rPr lang="zh-CN" altLang="en-CN" dirty="0">
                <a:latin typeface="SimSun" panose="02010600030101010101" pitchFamily="2" charset="-122"/>
                <a:ea typeface="SimSun" panose="02010600030101010101" pitchFamily="2" charset="-122"/>
              </a:rPr>
              <a:t>大</a:t>
            </a:r>
            <a:r>
              <a:rPr lang="zh-CN" altLang="en-US" dirty="0">
                <a:latin typeface="SimSun" panose="02010600030101010101" pitchFamily="2" charset="-122"/>
                <a:ea typeface="SimSun" panose="02010600030101010101" pitchFamily="2" charset="-122"/>
              </a:rPr>
              <a:t>矩阵分解为小矩阵方法</a:t>
            </a:r>
            <a:endParaRPr lang="en-US" altLang="zh-CN" dirty="0">
              <a:latin typeface="SimSun" panose="02010600030101010101" pitchFamily="2" charset="-122"/>
              <a:ea typeface="SimSun" panose="02010600030101010101" pitchFamily="2" charset="-122"/>
            </a:endParaRPr>
          </a:p>
          <a:p>
            <a:pPr lvl="1"/>
            <a:r>
              <a:rPr lang="zh-CN" altLang="en-US" dirty="0"/>
              <a:t>使用</a:t>
            </a:r>
            <a:r>
              <a:rPr lang="en-US" altLang="zh-CN" dirty="0"/>
              <a:t>BLAS1</a:t>
            </a:r>
            <a:r>
              <a:rPr lang="zh-CN" altLang="en-US" dirty="0"/>
              <a:t>、</a:t>
            </a:r>
            <a:r>
              <a:rPr lang="en-US" altLang="zh-CN" dirty="0"/>
              <a:t>BLAS2</a:t>
            </a:r>
            <a:r>
              <a:rPr lang="zh-CN" altLang="en-US" dirty="0"/>
              <a:t>和</a:t>
            </a:r>
            <a:r>
              <a:rPr lang="en-US" altLang="zh-CN" dirty="0"/>
              <a:t>BLAS3</a:t>
            </a:r>
          </a:p>
          <a:p>
            <a:pPr lvl="1"/>
            <a:r>
              <a:rPr lang="en-US" altLang="zh-CN" dirty="0"/>
              <a:t>BLAS2</a:t>
            </a:r>
            <a:r>
              <a:rPr lang="zh-CN" altLang="en-US" dirty="0"/>
              <a:t>执行矩阵</a:t>
            </a:r>
            <a:r>
              <a:rPr lang="en-US" altLang="zh-CN" dirty="0"/>
              <a:t>-</a:t>
            </a:r>
            <a:r>
              <a:rPr lang="zh-CN" altLang="en-US" dirty="0"/>
              <a:t>向量计算，</a:t>
            </a:r>
            <a:r>
              <a:rPr lang="en-US" altLang="zh-CN" dirty="0"/>
              <a:t>BLAS3</a:t>
            </a:r>
            <a:r>
              <a:rPr lang="zh-CN" altLang="en-US" dirty="0"/>
              <a:t>执行矩阵</a:t>
            </a:r>
            <a:r>
              <a:rPr lang="en-US" altLang="zh-CN" dirty="0"/>
              <a:t>-</a:t>
            </a:r>
            <a:r>
              <a:rPr lang="zh-CN" altLang="en-US" dirty="0"/>
              <a:t>矩阵计算</a:t>
            </a:r>
            <a:endParaRPr lang="en-US" altLang="zh-CN" dirty="0"/>
          </a:p>
          <a:p>
            <a:pPr lvl="1"/>
            <a:endParaRPr lang="en-US" altLang="zh-CN"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33</a:t>
            </a:fld>
            <a:endParaRPr lang="zh-CN" altLang="en-US"/>
          </a:p>
        </p:txBody>
      </p:sp>
    </p:spTree>
    <p:extLst>
      <p:ext uri="{BB962C8B-B14F-4D97-AF65-F5344CB8AC3E}">
        <p14:creationId xmlns:p14="http://schemas.microsoft.com/office/powerpoint/2010/main" val="297349405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4.4 </a:t>
            </a:r>
            <a:r>
              <a:rPr lang="zh-CN" altLang="en-US" dirty="0"/>
              <a:t>基准测试程序</a:t>
            </a:r>
          </a:p>
        </p:txBody>
      </p:sp>
      <p:sp>
        <p:nvSpPr>
          <p:cNvPr id="3" name="内容占位符 2"/>
          <p:cNvSpPr>
            <a:spLocks noGrp="1"/>
          </p:cNvSpPr>
          <p:nvPr>
            <p:ph idx="1"/>
          </p:nvPr>
        </p:nvSpPr>
        <p:spPr>
          <a:xfrm>
            <a:off x="637539" y="1283631"/>
            <a:ext cx="7914641" cy="4894261"/>
          </a:xfrm>
        </p:spPr>
        <p:txBody>
          <a:bodyPr>
            <a:normAutofit/>
          </a:bodyPr>
          <a:lstStyle/>
          <a:p>
            <a:r>
              <a:rPr lang="zh-CN" altLang="en-CN" b="1" dirty="0">
                <a:solidFill>
                  <a:srgbClr val="0070C0"/>
                </a:solidFill>
                <a:latin typeface="SimSun" panose="02010600030101010101" pitchFamily="2" charset="-122"/>
                <a:ea typeface="SimSun" panose="02010600030101010101" pitchFamily="2" charset="-122"/>
              </a:rPr>
              <a:t>数学库</a:t>
            </a:r>
            <a:r>
              <a:rPr lang="zh-CN" altLang="en-US" b="1" dirty="0">
                <a:solidFill>
                  <a:srgbClr val="0070C0"/>
                </a:solidFill>
                <a:latin typeface="SimSun" panose="02010600030101010101" pitchFamily="2" charset="-122"/>
                <a:ea typeface="SimSun" panose="02010600030101010101" pitchFamily="2" charset="-122"/>
              </a:rPr>
              <a:t>评测程序</a:t>
            </a:r>
          </a:p>
          <a:p>
            <a:r>
              <a:rPr lang="en-US" altLang="zh-CN" dirty="0"/>
              <a:t>3.</a:t>
            </a:r>
            <a:r>
              <a:rPr lang="zh-CN" altLang="en-US" dirty="0"/>
              <a:t> </a:t>
            </a:r>
            <a:r>
              <a:rPr lang="en-US" altLang="zh-CN" dirty="0" err="1"/>
              <a:t>ScaLAPACK</a:t>
            </a:r>
            <a:endParaRPr lang="en-US" altLang="zh-CN" dirty="0"/>
          </a:p>
          <a:p>
            <a:pPr lvl="1"/>
            <a:r>
              <a:rPr lang="en-US" altLang="zh-CN" dirty="0"/>
              <a:t>LAPACK</a:t>
            </a:r>
            <a:r>
              <a:rPr lang="zh-CN" altLang="en-US" dirty="0"/>
              <a:t>的增强版本</a:t>
            </a:r>
            <a:endParaRPr lang="en-US" altLang="zh-CN" dirty="0"/>
          </a:p>
          <a:p>
            <a:pPr lvl="1"/>
            <a:r>
              <a:rPr lang="zh-CN" altLang="en-US" dirty="0"/>
              <a:t>可扩放的、分布式</a:t>
            </a:r>
            <a:r>
              <a:rPr lang="zh-CN" altLang="en-CN" dirty="0"/>
              <a:t>存储</a:t>
            </a:r>
            <a:r>
              <a:rPr lang="zh-CN" altLang="en-US" dirty="0"/>
              <a:t>并行计算机设计</a:t>
            </a:r>
            <a:endParaRPr lang="en-US" altLang="zh-CN" dirty="0"/>
          </a:p>
          <a:p>
            <a:pPr lvl="1"/>
            <a:r>
              <a:rPr lang="zh-CN" altLang="en-US" dirty="0"/>
              <a:t>支持稠密和带状矩阵乘法、转置以及分解等</a:t>
            </a:r>
            <a:endParaRPr lang="en-US" altLang="zh-CN" dirty="0"/>
          </a:p>
          <a:p>
            <a:pPr lvl="1"/>
            <a:endParaRPr lang="en-US" altLang="zh-CN" dirty="0"/>
          </a:p>
          <a:p>
            <a:pPr lvl="1"/>
            <a:endParaRPr lang="en-US" altLang="zh-CN" dirty="0"/>
          </a:p>
          <a:p>
            <a:pPr lvl="1"/>
            <a:endParaRPr lang="en-US" altLang="zh-CN"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34</a:t>
            </a:fld>
            <a:endParaRPr lang="zh-CN" altLang="en-US"/>
          </a:p>
        </p:txBody>
      </p:sp>
    </p:spTree>
    <p:extLst>
      <p:ext uri="{BB962C8B-B14F-4D97-AF65-F5344CB8AC3E}">
        <p14:creationId xmlns:p14="http://schemas.microsoft.com/office/powerpoint/2010/main" val="12295462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4.4 </a:t>
            </a:r>
            <a:r>
              <a:rPr lang="zh-CN" altLang="en-US" dirty="0"/>
              <a:t>基准测试程序</a:t>
            </a:r>
          </a:p>
        </p:txBody>
      </p:sp>
      <p:sp>
        <p:nvSpPr>
          <p:cNvPr id="3" name="内容占位符 2"/>
          <p:cNvSpPr>
            <a:spLocks noGrp="1"/>
          </p:cNvSpPr>
          <p:nvPr>
            <p:ph idx="1"/>
          </p:nvPr>
        </p:nvSpPr>
        <p:spPr>
          <a:xfrm>
            <a:off x="637539" y="1283631"/>
            <a:ext cx="7914641" cy="4894261"/>
          </a:xfrm>
        </p:spPr>
        <p:txBody>
          <a:bodyPr>
            <a:normAutofit/>
          </a:bodyPr>
          <a:lstStyle/>
          <a:p>
            <a:r>
              <a:rPr lang="zh-CN" altLang="en-US" b="1" dirty="0">
                <a:solidFill>
                  <a:srgbClr val="0070C0"/>
                </a:solidFill>
                <a:latin typeface="SimSun" panose="02010600030101010101" pitchFamily="2" charset="-122"/>
                <a:ea typeface="SimSun" panose="02010600030101010101" pitchFamily="2" charset="-122"/>
              </a:rPr>
              <a:t>并行评测程序</a:t>
            </a:r>
          </a:p>
          <a:p>
            <a:r>
              <a:rPr lang="en-US" altLang="zh-CN" dirty="0"/>
              <a:t>1.</a:t>
            </a:r>
            <a:r>
              <a:rPr lang="zh-CN" altLang="en-US" dirty="0"/>
              <a:t> </a:t>
            </a:r>
            <a:r>
              <a:rPr lang="en-US" altLang="zh-CN" dirty="0"/>
              <a:t>NAS</a:t>
            </a:r>
            <a:r>
              <a:rPr lang="zh-CN" altLang="en-US" dirty="0"/>
              <a:t> </a:t>
            </a:r>
            <a:r>
              <a:rPr lang="en-US" altLang="zh-CN" dirty="0"/>
              <a:t>Parallel</a:t>
            </a:r>
            <a:r>
              <a:rPr lang="zh-CN" altLang="en-US" dirty="0"/>
              <a:t> </a:t>
            </a:r>
            <a:r>
              <a:rPr lang="en-US" altLang="zh-CN" dirty="0"/>
              <a:t>Benchmark</a:t>
            </a:r>
            <a:r>
              <a:rPr lang="zh-CN" altLang="en-US" dirty="0"/>
              <a:t> （</a:t>
            </a:r>
            <a:r>
              <a:rPr lang="en-US" altLang="zh-CN" dirty="0"/>
              <a:t>NPB</a:t>
            </a:r>
            <a:r>
              <a:rPr lang="zh-CN" altLang="en-US" dirty="0"/>
              <a:t>）</a:t>
            </a:r>
            <a:endParaRPr lang="en-US" altLang="zh-CN" dirty="0"/>
          </a:p>
          <a:p>
            <a:pPr lvl="1"/>
            <a:r>
              <a:rPr lang="en-US" altLang="zh-CN" dirty="0"/>
              <a:t>1991</a:t>
            </a:r>
            <a:r>
              <a:rPr lang="zh-CN" altLang="en-US" dirty="0"/>
              <a:t>年美国</a:t>
            </a:r>
            <a:r>
              <a:rPr lang="en-US" altLang="zh-CN" dirty="0"/>
              <a:t>NAS</a:t>
            </a:r>
            <a:r>
              <a:rPr lang="zh-CN" altLang="en-US" dirty="0"/>
              <a:t>（</a:t>
            </a:r>
            <a:r>
              <a:rPr lang="en-US" altLang="zh-CN" dirty="0"/>
              <a:t>Numerical</a:t>
            </a:r>
            <a:r>
              <a:rPr lang="zh-CN" altLang="en-US" dirty="0"/>
              <a:t> </a:t>
            </a:r>
            <a:r>
              <a:rPr lang="en-US" altLang="zh-CN" dirty="0"/>
              <a:t>Aerodynamic</a:t>
            </a:r>
            <a:r>
              <a:rPr lang="zh-CN" altLang="en-US" dirty="0"/>
              <a:t> </a:t>
            </a:r>
            <a:r>
              <a:rPr lang="en-US" altLang="zh-CN" dirty="0"/>
              <a:t>Simulation</a:t>
            </a:r>
            <a:r>
              <a:rPr lang="zh-CN" altLang="en-US" b="0" i="0" u="none" strike="noStrike" dirty="0">
                <a:solidFill>
                  <a:srgbClr val="E6E6E6"/>
                </a:solidFill>
                <a:effectLst/>
                <a:latin typeface="Helvetica" pitchFamily="2" charset="0"/>
              </a:rPr>
              <a:t> </a:t>
            </a:r>
            <a:r>
              <a:rPr lang="zh-CN" altLang="en-US" dirty="0"/>
              <a:t>数值气动模拟 ）项目开发并发布</a:t>
            </a:r>
            <a:endParaRPr lang="en-US" altLang="zh-CN" dirty="0"/>
          </a:p>
          <a:p>
            <a:pPr lvl="1"/>
            <a:r>
              <a:rPr lang="zh-CN" altLang="en-US" dirty="0"/>
              <a:t>包含</a:t>
            </a:r>
            <a:r>
              <a:rPr lang="en-US" altLang="zh-CN" dirty="0"/>
              <a:t>5</a:t>
            </a:r>
            <a:r>
              <a:rPr lang="zh-CN" altLang="en-US" dirty="0"/>
              <a:t>个核心程序：</a:t>
            </a:r>
            <a:endParaRPr lang="en-US" altLang="zh-CN" dirty="0"/>
          </a:p>
          <a:p>
            <a:pPr lvl="2"/>
            <a:r>
              <a:rPr lang="en-US" altLang="zh-CN" dirty="0"/>
              <a:t>EP(Embarrassingly</a:t>
            </a:r>
            <a:r>
              <a:rPr lang="zh-CN" altLang="en-US" dirty="0"/>
              <a:t> </a:t>
            </a:r>
            <a:r>
              <a:rPr lang="en-US" altLang="zh-CN" dirty="0"/>
              <a:t>Parallel)</a:t>
            </a:r>
            <a:r>
              <a:rPr lang="zh-CN" altLang="en-US" dirty="0"/>
              <a:t>：计算</a:t>
            </a:r>
            <a:r>
              <a:rPr lang="en-US" altLang="zh-CN" dirty="0"/>
              <a:t>Gauss</a:t>
            </a:r>
            <a:r>
              <a:rPr lang="zh-CN" altLang="en-US" dirty="0"/>
              <a:t>伪</a:t>
            </a:r>
            <a:r>
              <a:rPr lang="zh-CN" altLang="en-CN" dirty="0"/>
              <a:t>随机</a:t>
            </a:r>
            <a:r>
              <a:rPr lang="zh-CN" altLang="en-US" dirty="0"/>
              <a:t>数，几乎不涉及处理器间通信</a:t>
            </a:r>
            <a:endParaRPr lang="en-US" altLang="zh-CN" dirty="0"/>
          </a:p>
          <a:p>
            <a:pPr lvl="2"/>
            <a:r>
              <a:rPr lang="en-US" altLang="zh-CN" dirty="0"/>
              <a:t>MG(</a:t>
            </a:r>
            <a:r>
              <a:rPr lang="en-US" altLang="zh-CN" dirty="0" err="1"/>
              <a:t>MultiGrid</a:t>
            </a:r>
            <a:r>
              <a:rPr lang="en-US" altLang="zh-CN" dirty="0"/>
              <a:t>)</a:t>
            </a:r>
            <a:r>
              <a:rPr lang="zh-CN" altLang="en-US" dirty="0"/>
              <a:t> ：用</a:t>
            </a:r>
            <a:r>
              <a:rPr lang="en-US" altLang="zh-CN" dirty="0"/>
              <a:t>4</a:t>
            </a:r>
            <a:r>
              <a:rPr lang="zh-CN" altLang="en-US" dirty="0"/>
              <a:t>个</a:t>
            </a:r>
            <a:r>
              <a:rPr lang="en-US" altLang="zh-CN" dirty="0"/>
              <a:t>V</a:t>
            </a:r>
            <a:r>
              <a:rPr lang="zh-CN" altLang="en-US" dirty="0"/>
              <a:t>循环</a:t>
            </a:r>
            <a:r>
              <a:rPr lang="zh-CN" altLang="en-CN" dirty="0"/>
              <a:t>多重</a:t>
            </a:r>
            <a:r>
              <a:rPr lang="zh-CN" altLang="en-US" dirty="0"/>
              <a:t>网格算法求解三维泊松方程的离散周期</a:t>
            </a:r>
            <a:r>
              <a:rPr lang="zh-CN" altLang="en-CN" dirty="0"/>
              <a:t>近似解</a:t>
            </a:r>
            <a:endParaRPr lang="en-US" altLang="zh-CN" dirty="0"/>
          </a:p>
          <a:p>
            <a:pPr lvl="2"/>
            <a:r>
              <a:rPr lang="en-US" altLang="zh-CN" dirty="0"/>
              <a:t>CG(Conjugate</a:t>
            </a:r>
            <a:r>
              <a:rPr lang="zh-CN" altLang="en-US" dirty="0"/>
              <a:t> </a:t>
            </a:r>
            <a:r>
              <a:rPr lang="en-US" altLang="zh-CN" dirty="0"/>
              <a:t>Gradient)</a:t>
            </a:r>
            <a:r>
              <a:rPr lang="zh-CN" altLang="en-US" dirty="0"/>
              <a:t>：求解大型稀疏对称正定矩阵的最小特征值的近似值，非规整远程通信</a:t>
            </a:r>
            <a:endParaRPr lang="en-US" altLang="zh-CN" dirty="0"/>
          </a:p>
          <a:p>
            <a:pPr lvl="2"/>
            <a:r>
              <a:rPr lang="en-US" altLang="zh-CN" dirty="0"/>
              <a:t>FT(Fast</a:t>
            </a:r>
            <a:r>
              <a:rPr lang="zh-CN" altLang="en-US" dirty="0"/>
              <a:t> </a:t>
            </a:r>
            <a:r>
              <a:rPr lang="en-US" altLang="zh-CN" dirty="0"/>
              <a:t>Fourier</a:t>
            </a:r>
            <a:r>
              <a:rPr lang="zh-CN" altLang="en-US" dirty="0"/>
              <a:t> </a:t>
            </a:r>
            <a:r>
              <a:rPr lang="en-US" altLang="zh-CN" dirty="0"/>
              <a:t>Transformation)</a:t>
            </a:r>
            <a:r>
              <a:rPr lang="zh-CN" altLang="en-US" dirty="0"/>
              <a:t>：求解基于</a:t>
            </a:r>
            <a:r>
              <a:rPr lang="en-US" altLang="zh-CN" dirty="0"/>
              <a:t>FFT</a:t>
            </a:r>
            <a:r>
              <a:rPr lang="zh-CN" altLang="en-US" dirty="0"/>
              <a:t>谱分析法的三维偏微分方程，远程通信</a:t>
            </a:r>
            <a:endParaRPr lang="en-US" altLang="zh-CN" dirty="0"/>
          </a:p>
          <a:p>
            <a:pPr lvl="2"/>
            <a:r>
              <a:rPr lang="en-US" altLang="zh-CN" dirty="0"/>
              <a:t>IS(Integer</a:t>
            </a:r>
            <a:r>
              <a:rPr lang="zh-CN" altLang="en-US" dirty="0"/>
              <a:t> </a:t>
            </a:r>
            <a:r>
              <a:rPr lang="en-US" altLang="zh-CN" dirty="0"/>
              <a:t>Sort)</a:t>
            </a:r>
            <a:r>
              <a:rPr lang="zh-CN" altLang="en-US" dirty="0"/>
              <a:t>：基于桶排序的二维大整数排序，大量全交换通信</a:t>
            </a:r>
            <a:endParaRPr lang="en-US" altLang="zh-CN" dirty="0"/>
          </a:p>
          <a:p>
            <a:pPr lvl="1"/>
            <a:endParaRPr lang="en-US" altLang="zh-CN"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35</a:t>
            </a:fld>
            <a:endParaRPr lang="zh-CN" altLang="en-US"/>
          </a:p>
        </p:txBody>
      </p:sp>
    </p:spTree>
    <p:extLst>
      <p:ext uri="{BB962C8B-B14F-4D97-AF65-F5344CB8AC3E}">
        <p14:creationId xmlns:p14="http://schemas.microsoft.com/office/powerpoint/2010/main" val="45915796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4.4 </a:t>
            </a:r>
            <a:r>
              <a:rPr lang="zh-CN" altLang="en-US" dirty="0"/>
              <a:t>基准测试程序</a:t>
            </a:r>
          </a:p>
        </p:txBody>
      </p:sp>
      <p:sp>
        <p:nvSpPr>
          <p:cNvPr id="3" name="内容占位符 2"/>
          <p:cNvSpPr>
            <a:spLocks noGrp="1"/>
          </p:cNvSpPr>
          <p:nvPr>
            <p:ph idx="1"/>
          </p:nvPr>
        </p:nvSpPr>
        <p:spPr>
          <a:xfrm>
            <a:off x="637539" y="1283631"/>
            <a:ext cx="8252461" cy="4894261"/>
          </a:xfrm>
        </p:spPr>
        <p:txBody>
          <a:bodyPr>
            <a:normAutofit/>
          </a:bodyPr>
          <a:lstStyle/>
          <a:p>
            <a:r>
              <a:rPr lang="zh-CN" altLang="en-US" b="1" dirty="0">
                <a:solidFill>
                  <a:srgbClr val="0070C0"/>
                </a:solidFill>
                <a:latin typeface="SimSun" panose="02010600030101010101" pitchFamily="2" charset="-122"/>
                <a:ea typeface="SimSun" panose="02010600030101010101" pitchFamily="2" charset="-122"/>
              </a:rPr>
              <a:t>并行评测程序</a:t>
            </a:r>
          </a:p>
          <a:p>
            <a:r>
              <a:rPr lang="en-US" altLang="zh-CN" dirty="0"/>
              <a:t>2.</a:t>
            </a:r>
            <a:r>
              <a:rPr lang="zh-CN" altLang="en-US" dirty="0"/>
              <a:t> </a:t>
            </a:r>
            <a:r>
              <a:rPr lang="en-US" altLang="zh-CN" dirty="0"/>
              <a:t>PARKBENCH</a:t>
            </a:r>
          </a:p>
          <a:p>
            <a:pPr lvl="1"/>
            <a:r>
              <a:rPr lang="en-US" altLang="zh-CN" dirty="0"/>
              <a:t>1992</a:t>
            </a:r>
            <a:r>
              <a:rPr lang="zh-CN" altLang="en-US" dirty="0"/>
              <a:t>年</a:t>
            </a:r>
            <a:r>
              <a:rPr lang="en-US" altLang="zh-CN" dirty="0" err="1"/>
              <a:t>PARallel</a:t>
            </a:r>
            <a:r>
              <a:rPr lang="zh-CN" altLang="en-US" dirty="0"/>
              <a:t> </a:t>
            </a:r>
            <a:r>
              <a:rPr lang="en-US" altLang="zh-CN" dirty="0"/>
              <a:t>Kernels</a:t>
            </a:r>
            <a:r>
              <a:rPr lang="zh-CN" altLang="en-US" dirty="0"/>
              <a:t> </a:t>
            </a:r>
            <a:r>
              <a:rPr lang="en-US" altLang="zh-CN" dirty="0"/>
              <a:t>and</a:t>
            </a:r>
            <a:r>
              <a:rPr lang="zh-CN" altLang="en-US" dirty="0"/>
              <a:t> </a:t>
            </a:r>
            <a:r>
              <a:rPr lang="en-US" altLang="zh-CN" dirty="0" err="1"/>
              <a:t>BENCHmarks</a:t>
            </a:r>
            <a:endParaRPr lang="en-US" altLang="zh-CN" dirty="0"/>
          </a:p>
          <a:p>
            <a:pPr lvl="1"/>
            <a:r>
              <a:rPr lang="zh-CN" altLang="en-US" dirty="0"/>
              <a:t>测试重点可扩放性、分布存储、消息传递的体系结构</a:t>
            </a:r>
            <a:endParaRPr lang="en-US" altLang="zh-CN" dirty="0"/>
          </a:p>
          <a:p>
            <a:pPr lvl="1"/>
            <a:r>
              <a:rPr lang="zh-CN" altLang="en-US" dirty="0"/>
              <a:t>确定了</a:t>
            </a:r>
            <a:r>
              <a:rPr lang="zh-CN" altLang="en-CN" dirty="0"/>
              <a:t>一批</a:t>
            </a:r>
            <a:r>
              <a:rPr lang="zh-CN" altLang="en-US" dirty="0"/>
              <a:t>并行测试程序以及标准</a:t>
            </a:r>
            <a:endParaRPr lang="en-US" altLang="zh-CN" dirty="0"/>
          </a:p>
          <a:p>
            <a:pPr lvl="1"/>
            <a:r>
              <a:rPr lang="zh-CN" altLang="en-US" dirty="0"/>
              <a:t>包含</a:t>
            </a:r>
            <a:r>
              <a:rPr lang="zh-CN" altLang="en-CN" dirty="0"/>
              <a:t>四大类</a:t>
            </a:r>
            <a:r>
              <a:rPr lang="zh-CN" altLang="en-US" dirty="0"/>
              <a:t>内容：</a:t>
            </a:r>
            <a:endParaRPr lang="en-US" altLang="zh-CN" dirty="0"/>
          </a:p>
          <a:p>
            <a:pPr lvl="2"/>
            <a:r>
              <a:rPr lang="zh-CN" altLang="en-US" dirty="0"/>
              <a:t>底层基准程序：测试基本结构参数，诸如算术运算速度、高速缓存和存储器速度、通信启动时间等</a:t>
            </a:r>
            <a:endParaRPr lang="en-US" altLang="zh-CN" dirty="0"/>
          </a:p>
          <a:p>
            <a:pPr lvl="2"/>
            <a:r>
              <a:rPr lang="zh-CN" altLang="en-US" dirty="0"/>
              <a:t>核心基准程序：广泛经常使用的科学计算子程序，诸如矩阵计算、</a:t>
            </a:r>
            <a:r>
              <a:rPr lang="en-US" altLang="zh-CN" dirty="0"/>
              <a:t>FFT</a:t>
            </a:r>
            <a:r>
              <a:rPr lang="zh-CN" altLang="en-US" dirty="0"/>
              <a:t>运算等</a:t>
            </a:r>
            <a:endParaRPr lang="en-US" altLang="zh-CN" dirty="0"/>
          </a:p>
          <a:p>
            <a:pPr lvl="2"/>
            <a:r>
              <a:rPr lang="zh-CN" altLang="en-US" dirty="0"/>
              <a:t>密集应用基准程序：谱变换、</a:t>
            </a:r>
            <a:r>
              <a:rPr lang="en-US" altLang="zh-CN" dirty="0"/>
              <a:t>Shallow</a:t>
            </a:r>
            <a:r>
              <a:rPr lang="zh-CN" altLang="en-US" dirty="0"/>
              <a:t> </a:t>
            </a:r>
            <a:r>
              <a:rPr lang="en-US" altLang="zh-CN" dirty="0"/>
              <a:t>Water</a:t>
            </a:r>
            <a:r>
              <a:rPr lang="zh-CN" altLang="en-US" dirty="0"/>
              <a:t>模拟等</a:t>
            </a:r>
            <a:endParaRPr lang="en-US" altLang="zh-CN" dirty="0"/>
          </a:p>
          <a:p>
            <a:pPr lvl="2"/>
            <a:r>
              <a:rPr lang="en-US" altLang="zh-CN" dirty="0"/>
              <a:t>HPF</a:t>
            </a:r>
            <a:r>
              <a:rPr lang="zh-CN" altLang="en-US" dirty="0"/>
              <a:t>编译基准程序：测试</a:t>
            </a:r>
            <a:r>
              <a:rPr lang="en-US" altLang="zh-CN" dirty="0"/>
              <a:t>HPF</a:t>
            </a:r>
            <a:r>
              <a:rPr lang="zh-CN" altLang="en-US" dirty="0"/>
              <a:t>编译器性能</a:t>
            </a:r>
            <a:endParaRPr lang="en-US" altLang="zh-CN"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36</a:t>
            </a:fld>
            <a:endParaRPr lang="zh-CN" altLang="en-US"/>
          </a:p>
        </p:txBody>
      </p:sp>
    </p:spTree>
    <p:extLst>
      <p:ext uri="{BB962C8B-B14F-4D97-AF65-F5344CB8AC3E}">
        <p14:creationId xmlns:p14="http://schemas.microsoft.com/office/powerpoint/2010/main" val="598294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标题 1"/>
          <p:cNvSpPr txBox="1">
            <a:spLocks/>
          </p:cNvSpPr>
          <p:nvPr/>
        </p:nvSpPr>
        <p:spPr>
          <a:xfrm>
            <a:off x="892786" y="2812210"/>
            <a:ext cx="7543800" cy="90719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n-US" altLang="zh-CN" dirty="0"/>
              <a:t>Question?</a:t>
            </a:r>
            <a:endParaRPr lang="zh-CN" altLang="en-US" dirty="0"/>
          </a:p>
        </p:txBody>
      </p:sp>
      <p:sp>
        <p:nvSpPr>
          <p:cNvPr id="2" name="Slide Number Placeholder 1">
            <a:extLst>
              <a:ext uri="{FF2B5EF4-FFF2-40B4-BE49-F238E27FC236}">
                <a16:creationId xmlns:a16="http://schemas.microsoft.com/office/drawing/2014/main" id="{AB72BF9E-6F3D-5E46-9D74-4BD9D1B55044}"/>
              </a:ext>
            </a:extLst>
          </p:cNvPr>
          <p:cNvSpPr>
            <a:spLocks noGrp="1"/>
          </p:cNvSpPr>
          <p:nvPr>
            <p:ph type="sldNum" sz="quarter" idx="12"/>
          </p:nvPr>
        </p:nvSpPr>
        <p:spPr/>
        <p:txBody>
          <a:bodyPr/>
          <a:lstStyle/>
          <a:p>
            <a:fld id="{4D4084D9-55F2-4E00-B75E-E42CB7218B8E}" type="slidenum">
              <a:rPr lang="zh-CN" altLang="en-US" smtClean="0"/>
              <a:t>37</a:t>
            </a:fld>
            <a:endParaRPr lang="zh-CN" altLang="en-US"/>
          </a:p>
        </p:txBody>
      </p:sp>
    </p:spTree>
    <p:extLst>
      <p:ext uri="{BB962C8B-B14F-4D97-AF65-F5344CB8AC3E}">
        <p14:creationId xmlns:p14="http://schemas.microsoft.com/office/powerpoint/2010/main" val="16130535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4400" dirty="0"/>
              <a:t>4. 1</a:t>
            </a:r>
            <a:r>
              <a:rPr lang="zh-CN" altLang="en-US" sz="4400" dirty="0"/>
              <a:t>并行机的一些基本性能指标</a:t>
            </a:r>
            <a:endParaRPr lang="zh-CN" altLang="en-US" dirty="0"/>
          </a:p>
        </p:txBody>
      </p:sp>
      <p:sp>
        <p:nvSpPr>
          <p:cNvPr id="3" name="内容占位符 2"/>
          <p:cNvSpPr>
            <a:spLocks noGrp="1"/>
          </p:cNvSpPr>
          <p:nvPr>
            <p:ph idx="1"/>
          </p:nvPr>
        </p:nvSpPr>
        <p:spPr>
          <a:xfrm>
            <a:off x="822959" y="1296331"/>
            <a:ext cx="7543801" cy="4894261"/>
          </a:xfrm>
        </p:spPr>
        <p:txBody>
          <a:bodyPr>
            <a:normAutofit lnSpcReduction="10000"/>
          </a:bodyPr>
          <a:lstStyle/>
          <a:p>
            <a:r>
              <a:rPr lang="en-US" dirty="0">
                <a:solidFill>
                  <a:srgbClr val="0070C1"/>
                </a:solidFill>
                <a:latin typeface="Helvetica" pitchFamily="2" charset="0"/>
              </a:rPr>
              <a:t>CPU</a:t>
            </a:r>
            <a:r>
              <a:rPr lang="zh-CN" altLang="en-US" dirty="0">
                <a:solidFill>
                  <a:srgbClr val="0070C1"/>
                </a:solidFill>
                <a:latin typeface="Helvetica" pitchFamily="2" charset="0"/>
              </a:rPr>
              <a:t>的某些基本性能指标</a:t>
            </a:r>
          </a:p>
          <a:p>
            <a:r>
              <a:rPr lang="zh-CN" altLang="en-US" b="1" dirty="0"/>
              <a:t>工作负载</a:t>
            </a:r>
          </a:p>
          <a:p>
            <a:pPr marL="201168" lvl="1" indent="0">
              <a:buNone/>
            </a:pPr>
            <a:r>
              <a:rPr lang="zh-CN" altLang="en-US" dirty="0"/>
              <a:t>计算操作的数目，通常可以用</a:t>
            </a:r>
            <a:r>
              <a:rPr lang="zh-CN" altLang="en-US" b="1" dirty="0"/>
              <a:t>执行时间</a:t>
            </a:r>
            <a:r>
              <a:rPr lang="zh-CN" altLang="en-US" dirty="0"/>
              <a:t>、</a:t>
            </a:r>
            <a:r>
              <a:rPr lang="zh-CN" altLang="en-CN" b="1" dirty="0"/>
              <a:t>所</a:t>
            </a:r>
            <a:r>
              <a:rPr lang="zh-CN" altLang="en-US" b="1" dirty="0"/>
              <a:t>执行的</a:t>
            </a:r>
            <a:r>
              <a:rPr lang="zh-CN" altLang="en-CN" b="1" dirty="0"/>
              <a:t>指令</a:t>
            </a:r>
            <a:r>
              <a:rPr lang="zh-CN" altLang="en-US" b="1" dirty="0"/>
              <a:t>数目</a:t>
            </a:r>
            <a:r>
              <a:rPr lang="zh-CN" altLang="en-US" dirty="0"/>
              <a:t>和</a:t>
            </a:r>
            <a:r>
              <a:rPr lang="zh-CN" altLang="en-US" b="1" dirty="0"/>
              <a:t>所完成的浮点运算数</a:t>
            </a:r>
            <a:r>
              <a:rPr lang="en-US" altLang="zh-CN" dirty="0"/>
              <a:t>3</a:t>
            </a:r>
            <a:r>
              <a:rPr lang="zh-CN" altLang="en-US" dirty="0"/>
              <a:t>个</a:t>
            </a:r>
            <a:r>
              <a:rPr lang="zh-CN" altLang="en-CN" dirty="0"/>
              <a:t>物理</a:t>
            </a:r>
            <a:r>
              <a:rPr lang="zh-CN" altLang="en-US" dirty="0"/>
              <a:t>量衡量</a:t>
            </a:r>
            <a:endParaRPr lang="en-US" altLang="zh-CN" dirty="0"/>
          </a:p>
          <a:p>
            <a:pPr lvl="1"/>
            <a:r>
              <a:rPr lang="zh-CN" altLang="en-US" b="1" dirty="0"/>
              <a:t>执行时间：</a:t>
            </a:r>
            <a:r>
              <a:rPr lang="zh-CN" altLang="en-US" dirty="0"/>
              <a:t>在特定计算机系统上的一个给定的应用所占用的总时间，系指系应用程序从开始到结束所掠过时间（</a:t>
            </a:r>
            <a:r>
              <a:rPr lang="en-US" altLang="zh-CN" dirty="0"/>
              <a:t>Elapsed</a:t>
            </a:r>
            <a:r>
              <a:rPr lang="zh-CN" altLang="en-US" dirty="0"/>
              <a:t> </a:t>
            </a:r>
            <a:r>
              <a:rPr lang="en-US" altLang="zh-CN" dirty="0"/>
              <a:t>Time</a:t>
            </a:r>
            <a:r>
              <a:rPr lang="zh-CN" altLang="en-US" dirty="0"/>
              <a:t>），它不只是</a:t>
            </a:r>
            <a:r>
              <a:rPr lang="en-US" altLang="zh-CN" dirty="0"/>
              <a:t>CPU</a:t>
            </a:r>
            <a:r>
              <a:rPr lang="zh-CN" altLang="en-US" dirty="0"/>
              <a:t>时间，还包括访问存储器时间、磁盘、</a:t>
            </a:r>
            <a:r>
              <a:rPr lang="en-US" altLang="zh-CN" dirty="0"/>
              <a:t>I/O</a:t>
            </a:r>
            <a:r>
              <a:rPr lang="zh-CN" altLang="en-US" dirty="0"/>
              <a:t>通道的时间和</a:t>
            </a:r>
            <a:r>
              <a:rPr lang="en-US" altLang="zh-CN" dirty="0"/>
              <a:t>OS</a:t>
            </a:r>
            <a:r>
              <a:rPr lang="zh-CN" altLang="en-US" dirty="0"/>
              <a:t>开销等</a:t>
            </a:r>
            <a:endParaRPr lang="en-US" altLang="zh-CN" dirty="0"/>
          </a:p>
          <a:p>
            <a:pPr lvl="1"/>
            <a:r>
              <a:rPr lang="zh-CN" altLang="en-US" b="1" dirty="0"/>
              <a:t>浮点运算数（</a:t>
            </a:r>
            <a:r>
              <a:rPr lang="en-US" b="1" dirty="0"/>
              <a:t>Flops </a:t>
            </a:r>
            <a:r>
              <a:rPr lang="zh-CN" altLang="en-US" b="1" dirty="0"/>
              <a:t>）：</a:t>
            </a:r>
            <a:r>
              <a:rPr lang="zh-CN" altLang="en-US" dirty="0"/>
              <a:t>使用所执行的浮点运算数来表示工作负载。对于程序中其他类型的运算可以通过</a:t>
            </a:r>
            <a:r>
              <a:rPr lang="zh-CN" altLang="en-CN" dirty="0"/>
              <a:t>经验规则</a:t>
            </a:r>
            <a:r>
              <a:rPr lang="zh-CN" altLang="en-US" dirty="0"/>
              <a:t>折算成浮点运算速度。赋值操作</a:t>
            </a:r>
            <a:r>
              <a:rPr lang="en-US" altLang="zh-CN" dirty="0"/>
              <a:t>0</a:t>
            </a:r>
            <a:r>
              <a:rPr lang="zh-CN" altLang="en-US" dirty="0"/>
              <a:t> </a:t>
            </a:r>
            <a:r>
              <a:rPr lang="en-US" altLang="zh-CN" dirty="0"/>
              <a:t>FLOPS</a:t>
            </a:r>
            <a:r>
              <a:rPr lang="zh-CN" altLang="en-US" dirty="0"/>
              <a:t>；加法、减法、乘法等</a:t>
            </a:r>
            <a:r>
              <a:rPr lang="en-US" altLang="zh-CN" dirty="0"/>
              <a:t>1</a:t>
            </a:r>
            <a:r>
              <a:rPr lang="zh-CN" altLang="en-US" dirty="0"/>
              <a:t> </a:t>
            </a:r>
            <a:r>
              <a:rPr lang="en-US" altLang="zh-CN" dirty="0"/>
              <a:t>FLOPS</a:t>
            </a:r>
            <a:r>
              <a:rPr lang="zh-CN" altLang="en-US" dirty="0"/>
              <a:t>；除法和开平方运算 </a:t>
            </a:r>
            <a:r>
              <a:rPr lang="en-US" altLang="zh-CN" dirty="0"/>
              <a:t>4</a:t>
            </a:r>
            <a:r>
              <a:rPr lang="zh-CN" altLang="en-US" dirty="0"/>
              <a:t> </a:t>
            </a:r>
            <a:r>
              <a:rPr lang="en-US" altLang="zh-CN" dirty="0"/>
              <a:t>FLOPS</a:t>
            </a:r>
            <a:r>
              <a:rPr lang="zh-CN" altLang="en-US" dirty="0"/>
              <a:t>；正（余）弦、指数等 </a:t>
            </a:r>
            <a:r>
              <a:rPr lang="en-US" altLang="zh-CN" dirty="0"/>
              <a:t>8</a:t>
            </a:r>
            <a:r>
              <a:rPr lang="zh-CN" altLang="en-US" dirty="0"/>
              <a:t> </a:t>
            </a:r>
            <a:r>
              <a:rPr lang="en-US" altLang="zh-CN" dirty="0"/>
              <a:t>FLOPS</a:t>
            </a:r>
          </a:p>
          <a:p>
            <a:pPr lvl="1"/>
            <a:r>
              <a:rPr lang="zh-CN" altLang="en-US" b="1" dirty="0"/>
              <a:t>指令数目（</a:t>
            </a:r>
            <a:r>
              <a:rPr lang="en-US" altLang="zh-CN" b="1" dirty="0"/>
              <a:t>MIPS</a:t>
            </a:r>
            <a:r>
              <a:rPr lang="zh-CN" altLang="en-US" b="1" dirty="0"/>
              <a:t>）：</a:t>
            </a:r>
            <a:r>
              <a:rPr lang="zh-CN" altLang="en-US" dirty="0"/>
              <a:t>所执行的指令条目数，通常以</a:t>
            </a:r>
            <a:r>
              <a:rPr lang="zh-CN" altLang="en-CN" dirty="0"/>
              <a:t>百万条</a:t>
            </a:r>
            <a:r>
              <a:rPr lang="zh-CN" altLang="en-US" dirty="0"/>
              <a:t>指令为计算单位</a:t>
            </a:r>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4</a:t>
            </a:fld>
            <a:endParaRPr lang="zh-CN" altLang="en-US"/>
          </a:p>
        </p:txBody>
      </p:sp>
    </p:spTree>
    <p:extLst>
      <p:ext uri="{BB962C8B-B14F-4D97-AF65-F5344CB8AC3E}">
        <p14:creationId xmlns:p14="http://schemas.microsoft.com/office/powerpoint/2010/main" val="225076369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sz="4400" dirty="0"/>
              <a:t>4. 1</a:t>
            </a:r>
            <a:r>
              <a:rPr lang="zh-CN" altLang="en-US" sz="4400" dirty="0"/>
              <a:t>并行机的一些基本性能指标</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en-US" dirty="0">
                <a:solidFill>
                  <a:srgbClr val="0070C1"/>
                </a:solidFill>
                <a:latin typeface="Helvetica" pitchFamily="2" charset="0"/>
              </a:rPr>
              <a:t>CPU</a:t>
            </a:r>
            <a:r>
              <a:rPr lang="zh-CN" altLang="en-US" dirty="0">
                <a:solidFill>
                  <a:srgbClr val="0070C1"/>
                </a:solidFill>
                <a:latin typeface="Helvetica" pitchFamily="2" charset="0"/>
              </a:rPr>
              <a:t>的某些基本性能指标</a:t>
            </a:r>
          </a:p>
          <a:p>
            <a:r>
              <a:rPr lang="zh-CN" altLang="en-US" b="1" dirty="0"/>
              <a:t>无重叠的假定下并行执行时间</a:t>
            </a:r>
            <a:r>
              <a:rPr lang="en-US" b="1" dirty="0"/>
              <a:t>T </a:t>
            </a:r>
            <a:r>
              <a:rPr lang="en-US" b="1" baseline="-25000" dirty="0"/>
              <a:t>n</a:t>
            </a:r>
            <a:endParaRPr lang="zh-CN" altLang="en-US" b="1" dirty="0"/>
          </a:p>
          <a:p>
            <a:pPr lvl="1"/>
            <a:r>
              <a:rPr lang="en-US" dirty="0"/>
              <a:t>T </a:t>
            </a:r>
            <a:r>
              <a:rPr lang="en-US" baseline="-25000" dirty="0" err="1"/>
              <a:t>comput</a:t>
            </a:r>
            <a:r>
              <a:rPr lang="en-US" dirty="0"/>
              <a:t> </a:t>
            </a:r>
            <a:r>
              <a:rPr lang="zh-CN" altLang="en-US" dirty="0"/>
              <a:t>计算时间，</a:t>
            </a:r>
            <a:r>
              <a:rPr lang="en-US" dirty="0"/>
              <a:t>T </a:t>
            </a:r>
            <a:r>
              <a:rPr lang="en-US" baseline="-25000" dirty="0" err="1"/>
              <a:t>paro</a:t>
            </a:r>
            <a:r>
              <a:rPr lang="en-US" dirty="0"/>
              <a:t> </a:t>
            </a:r>
            <a:r>
              <a:rPr lang="zh-CN" altLang="en-US" dirty="0"/>
              <a:t>并行开销时间，</a:t>
            </a:r>
            <a:r>
              <a:rPr lang="en-US" dirty="0"/>
              <a:t>T </a:t>
            </a:r>
            <a:r>
              <a:rPr lang="en-US" baseline="-25000" dirty="0"/>
              <a:t>comm</a:t>
            </a:r>
            <a:r>
              <a:rPr lang="zh-CN" altLang="en-US" dirty="0"/>
              <a:t>相互通信时间</a:t>
            </a:r>
          </a:p>
          <a:p>
            <a:pPr marL="201168" lvl="1" indent="0">
              <a:buNone/>
            </a:pPr>
            <a:r>
              <a:rPr lang="zh-CN" altLang="en-US" b="1" dirty="0"/>
              <a:t>      </a:t>
            </a:r>
            <a:r>
              <a:rPr lang="en-US" b="1" dirty="0"/>
              <a:t>T </a:t>
            </a:r>
            <a:r>
              <a:rPr lang="en-US" b="1" baseline="-25000" dirty="0"/>
              <a:t>n</a:t>
            </a:r>
            <a:r>
              <a:rPr lang="en-US" b="1" dirty="0"/>
              <a:t> = T </a:t>
            </a:r>
            <a:r>
              <a:rPr lang="en-US" b="1" baseline="-25000" dirty="0" err="1"/>
              <a:t>comput</a:t>
            </a:r>
            <a:r>
              <a:rPr lang="en-US" b="1" dirty="0"/>
              <a:t> + T </a:t>
            </a:r>
            <a:r>
              <a:rPr lang="en-US" b="1" baseline="-25000" dirty="0" err="1"/>
              <a:t>paro</a:t>
            </a:r>
            <a:r>
              <a:rPr lang="en-US" b="1" dirty="0"/>
              <a:t>+ T </a:t>
            </a:r>
            <a:r>
              <a:rPr lang="en-US" b="1" baseline="-25000" dirty="0"/>
              <a:t>comm</a:t>
            </a:r>
          </a:p>
          <a:p>
            <a:pPr lvl="1"/>
            <a:r>
              <a:rPr lang="en-US" dirty="0"/>
              <a:t>T</a:t>
            </a:r>
            <a:r>
              <a:rPr lang="en-US" baseline="-25000" dirty="0"/>
              <a:t> </a:t>
            </a:r>
            <a:r>
              <a:rPr lang="en-US" baseline="-25000" dirty="0" err="1"/>
              <a:t>paro</a:t>
            </a:r>
            <a:r>
              <a:rPr lang="en-US" dirty="0"/>
              <a:t> : </a:t>
            </a:r>
            <a:r>
              <a:rPr lang="zh-CN" altLang="en-US" dirty="0"/>
              <a:t>进程管理（如进程生成、结束和切换等），组操作（如进程组的生成与消亡等），进程查询（如询问进程的标志、等级、组标志和组大小等）</a:t>
            </a:r>
          </a:p>
          <a:p>
            <a:pPr lvl="1"/>
            <a:r>
              <a:rPr lang="en-US" dirty="0"/>
              <a:t>T </a:t>
            </a:r>
            <a:r>
              <a:rPr lang="en-US" baseline="-25000" dirty="0"/>
              <a:t>comm</a:t>
            </a:r>
            <a:r>
              <a:rPr lang="en-US" dirty="0"/>
              <a:t> :</a:t>
            </a:r>
            <a:r>
              <a:rPr lang="zh-CN" altLang="en-US" dirty="0"/>
              <a:t>同步（如路障、锁、临界区、事件等），通信（如点到点通信、整体通信），聚合操作（如规约、前缀运算等）</a:t>
            </a:r>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5</a:t>
            </a:fld>
            <a:endParaRPr lang="zh-CN" altLang="en-US"/>
          </a:p>
        </p:txBody>
      </p:sp>
    </p:spTree>
    <p:extLst>
      <p:ext uri="{BB962C8B-B14F-4D97-AF65-F5344CB8AC3E}">
        <p14:creationId xmlns:p14="http://schemas.microsoft.com/office/powerpoint/2010/main" val="10807286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4.1</a:t>
            </a:r>
            <a:r>
              <a:rPr lang="zh-CN" altLang="en-US" sz="4400" dirty="0"/>
              <a:t>并行机的一些基本性能指标</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zh-CN" altLang="en-US" sz="2100" dirty="0">
                <a:solidFill>
                  <a:srgbClr val="0070C1"/>
                </a:solidFill>
                <a:latin typeface="Helvetica" pitchFamily="2" charset="0"/>
              </a:rPr>
              <a:t>存储器性能</a:t>
            </a:r>
          </a:p>
          <a:p>
            <a:endParaRPr lang="en-US" altLang="zh-CN" dirty="0"/>
          </a:p>
          <a:p>
            <a:endParaRPr lang="en-US" altLang="zh-CN" dirty="0"/>
          </a:p>
          <a:p>
            <a:endParaRPr lang="en-US" altLang="zh-CN" dirty="0"/>
          </a:p>
          <a:p>
            <a:endParaRPr lang="en-US" altLang="zh-CN" dirty="0"/>
          </a:p>
          <a:p>
            <a:endParaRPr lang="en-US" altLang="zh-CN" dirty="0"/>
          </a:p>
          <a:p>
            <a:r>
              <a:rPr lang="zh-CN" altLang="en-US" dirty="0"/>
              <a:t>估计存储器的带宽</a:t>
            </a:r>
          </a:p>
          <a:p>
            <a:pPr lvl="1"/>
            <a:r>
              <a:rPr lang="en-US" dirty="0"/>
              <a:t>RISC</a:t>
            </a:r>
            <a:r>
              <a:rPr lang="zh-CN" altLang="en-US" dirty="0"/>
              <a:t>的加法可在单拍内完成（取</a:t>
            </a:r>
            <a:r>
              <a:rPr lang="en-US" altLang="zh-CN" dirty="0"/>
              <a:t>2</a:t>
            </a:r>
            <a:r>
              <a:rPr lang="zh-CN" altLang="en-US" dirty="0"/>
              <a:t>个数相加再送回寄存器）</a:t>
            </a:r>
            <a:endParaRPr lang="en-US" altLang="zh-CN" dirty="0"/>
          </a:p>
          <a:p>
            <a:pPr marL="201168" lvl="1" indent="0">
              <a:buNone/>
            </a:pPr>
            <a:r>
              <a:rPr lang="zh-CN" altLang="en-US" dirty="0"/>
              <a:t>假定字长</a:t>
            </a:r>
            <a:r>
              <a:rPr lang="en-US" altLang="zh-CN" dirty="0"/>
              <a:t>8</a:t>
            </a:r>
            <a:r>
              <a:rPr lang="en-US" dirty="0"/>
              <a:t>bytes，</a:t>
            </a:r>
            <a:r>
              <a:rPr lang="zh-CN" altLang="en-US" dirty="0"/>
              <a:t>时钟频率</a:t>
            </a:r>
            <a:r>
              <a:rPr lang="en-US" altLang="zh-CN" dirty="0"/>
              <a:t>100</a:t>
            </a:r>
            <a:r>
              <a:rPr lang="en-US" dirty="0"/>
              <a:t>MHz，</a:t>
            </a:r>
            <a:r>
              <a:rPr lang="zh-CN" altLang="en-US" dirty="0"/>
              <a:t>则带宽</a:t>
            </a:r>
            <a:r>
              <a:rPr lang="en-US" dirty="0"/>
              <a:t>B = 3*8*100*10</a:t>
            </a:r>
            <a:r>
              <a:rPr lang="en-US" baseline="30000" dirty="0"/>
              <a:t>6</a:t>
            </a:r>
            <a:r>
              <a:rPr lang="en-US" dirty="0"/>
              <a:t> B/s= 2.4GB/s</a:t>
            </a:r>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6</a:t>
            </a:fld>
            <a:endParaRPr lang="zh-CN" altLang="en-US"/>
          </a:p>
        </p:txBody>
      </p:sp>
      <p:pic>
        <p:nvPicPr>
          <p:cNvPr id="6" name="Picture 5">
            <a:extLst>
              <a:ext uri="{FF2B5EF4-FFF2-40B4-BE49-F238E27FC236}">
                <a16:creationId xmlns:a16="http://schemas.microsoft.com/office/drawing/2014/main" id="{877E1154-CE65-4049-91B4-27E9AC38FEB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636" y="1993692"/>
            <a:ext cx="7025817" cy="2435715"/>
          </a:xfrm>
          <a:prstGeom prst="rect">
            <a:avLst/>
          </a:prstGeom>
        </p:spPr>
      </p:pic>
    </p:spTree>
    <p:extLst>
      <p:ext uri="{BB962C8B-B14F-4D97-AF65-F5344CB8AC3E}">
        <p14:creationId xmlns:p14="http://schemas.microsoft.com/office/powerpoint/2010/main" val="18114121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4.1</a:t>
            </a:r>
            <a:r>
              <a:rPr lang="zh-CN" altLang="en-US" sz="4400" dirty="0"/>
              <a:t>并行机的一些基本性能指标</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zh-CN" altLang="en-US" sz="2100" dirty="0">
                <a:solidFill>
                  <a:srgbClr val="0070C1"/>
                </a:solidFill>
                <a:latin typeface="Helvetica" pitchFamily="2" charset="0"/>
              </a:rPr>
              <a:t>并行与通信开销</a:t>
            </a:r>
          </a:p>
          <a:p>
            <a:r>
              <a:rPr lang="zh-CN" altLang="en-US" b="1" dirty="0"/>
              <a:t>并行和通信开销相对于计算很大</a:t>
            </a:r>
            <a:endParaRPr lang="en-US" altLang="zh-CN" b="1" dirty="0"/>
          </a:p>
          <a:p>
            <a:pPr lvl="1"/>
            <a:r>
              <a:rPr lang="en-US" dirty="0"/>
              <a:t>PowerPC (</a:t>
            </a:r>
            <a:r>
              <a:rPr lang="zh-CN" altLang="en-US" dirty="0"/>
              <a:t>每个周期 </a:t>
            </a:r>
            <a:r>
              <a:rPr lang="en-US" altLang="zh-CN" dirty="0"/>
              <a:t>15</a:t>
            </a:r>
            <a:r>
              <a:rPr lang="en-US" dirty="0"/>
              <a:t>ns </a:t>
            </a:r>
            <a:r>
              <a:rPr lang="zh-CN" altLang="en-US" dirty="0"/>
              <a:t>执行</a:t>
            </a:r>
            <a:r>
              <a:rPr lang="en-US" altLang="zh-CN" dirty="0"/>
              <a:t>4</a:t>
            </a:r>
            <a:r>
              <a:rPr lang="en-US" dirty="0"/>
              <a:t>flops;</a:t>
            </a:r>
            <a:r>
              <a:rPr lang="zh-CN" altLang="en-US" dirty="0"/>
              <a:t>  创建一个进程</a:t>
            </a:r>
            <a:r>
              <a:rPr lang="en-US" altLang="zh-CN" dirty="0"/>
              <a:t>1.4</a:t>
            </a:r>
            <a:r>
              <a:rPr lang="en-US" dirty="0"/>
              <a:t>ms ，</a:t>
            </a:r>
            <a:r>
              <a:rPr lang="zh-CN" altLang="en-US" dirty="0"/>
              <a:t>可执行</a:t>
            </a:r>
            <a:r>
              <a:rPr lang="en-US" altLang="zh-CN" dirty="0"/>
              <a:t>372000</a:t>
            </a:r>
            <a:r>
              <a:rPr lang="en-US" dirty="0"/>
              <a:t>flops)</a:t>
            </a:r>
          </a:p>
          <a:p>
            <a:r>
              <a:rPr lang="zh-CN" altLang="en-US" b="1" dirty="0"/>
              <a:t> 开销的测量：</a:t>
            </a:r>
            <a:endParaRPr lang="en-US" altLang="zh-CN" b="1" dirty="0"/>
          </a:p>
          <a:p>
            <a:pPr lvl="1"/>
            <a:r>
              <a:rPr lang="zh-CN" altLang="en-US" b="1" dirty="0"/>
              <a:t>乒</a:t>
            </a:r>
            <a:r>
              <a:rPr lang="en-US" altLang="zh-CN" b="1" dirty="0"/>
              <a:t>‐‐</a:t>
            </a:r>
            <a:r>
              <a:rPr lang="zh-CN" altLang="en-US" b="1" dirty="0"/>
              <a:t>乓方法（</a:t>
            </a:r>
            <a:r>
              <a:rPr lang="en-US" b="1" dirty="0"/>
              <a:t>Ping‐Pong Scheme）</a:t>
            </a:r>
            <a:r>
              <a:rPr lang="zh-CN" altLang="en-US" dirty="0"/>
              <a:t>节点</a:t>
            </a:r>
            <a:r>
              <a:rPr lang="en-US" altLang="zh-CN" dirty="0"/>
              <a:t>0</a:t>
            </a:r>
            <a:r>
              <a:rPr lang="zh-CN" altLang="en-US" dirty="0"/>
              <a:t> 发送</a:t>
            </a:r>
            <a:r>
              <a:rPr lang="en-US" dirty="0"/>
              <a:t>m</a:t>
            </a:r>
            <a:r>
              <a:rPr lang="zh-CN" altLang="en-US" dirty="0"/>
              <a:t>个字节给节点</a:t>
            </a:r>
            <a:r>
              <a:rPr lang="en-US" altLang="zh-CN" dirty="0"/>
              <a:t>1</a:t>
            </a:r>
            <a:r>
              <a:rPr lang="zh-CN" altLang="en-US" dirty="0"/>
              <a:t>；节点</a:t>
            </a:r>
            <a:r>
              <a:rPr lang="en-US" altLang="zh-CN" dirty="0"/>
              <a:t>1</a:t>
            </a:r>
            <a:r>
              <a:rPr lang="zh-CN" altLang="en-US" dirty="0"/>
              <a:t>从节点</a:t>
            </a:r>
            <a:r>
              <a:rPr lang="en-US" altLang="zh-CN" dirty="0"/>
              <a:t>0</a:t>
            </a:r>
            <a:r>
              <a:rPr lang="zh-CN" altLang="en-US" dirty="0"/>
              <a:t>接收</a:t>
            </a:r>
            <a:r>
              <a:rPr lang="en-US" dirty="0"/>
              <a:t>m</a:t>
            </a:r>
            <a:r>
              <a:rPr lang="zh-CN" altLang="en-US" dirty="0"/>
              <a:t>个字节后，立即将消息发回节点</a:t>
            </a:r>
            <a:r>
              <a:rPr lang="en-US" altLang="zh-CN" dirty="0"/>
              <a:t>0</a:t>
            </a:r>
            <a:r>
              <a:rPr lang="zh-CN" altLang="en-US" dirty="0"/>
              <a:t>。总的时间除以</a:t>
            </a:r>
            <a:r>
              <a:rPr lang="en-US" altLang="zh-CN" dirty="0"/>
              <a:t>2</a:t>
            </a:r>
            <a:r>
              <a:rPr lang="zh-CN" altLang="en-US" dirty="0"/>
              <a:t>，即可得到点到点通信时间，也就是执行单一发送或接收操作的时间</a:t>
            </a:r>
            <a:endParaRPr lang="en-US" altLang="zh-CN" dirty="0"/>
          </a:p>
          <a:p>
            <a:pPr lvl="1"/>
            <a:r>
              <a:rPr lang="zh-CN" altLang="en-US" dirty="0"/>
              <a:t>可一般化为</a:t>
            </a:r>
            <a:r>
              <a:rPr lang="zh-CN" altLang="en-US" b="1" dirty="0"/>
              <a:t>热土豆法（</a:t>
            </a:r>
            <a:r>
              <a:rPr lang="en-US" b="1" dirty="0"/>
              <a:t>Hot‐Potato）</a:t>
            </a:r>
            <a:r>
              <a:rPr lang="en-US" dirty="0"/>
              <a:t>，</a:t>
            </a:r>
            <a:r>
              <a:rPr lang="zh-CN" altLang="en-US" dirty="0"/>
              <a:t>也称为救火队法（</a:t>
            </a:r>
            <a:r>
              <a:rPr lang="en-US" dirty="0"/>
              <a:t>Fire‐Brigade) 0——1 —— 2 —— … —— n‐1</a:t>
            </a:r>
            <a:r>
              <a:rPr lang="zh-CN" altLang="en-US" dirty="0"/>
              <a:t> </a:t>
            </a:r>
            <a:r>
              <a:rPr lang="en-US" dirty="0"/>
              <a:t>—— 0</a:t>
            </a:r>
          </a:p>
          <a:p>
            <a:pPr lvl="1"/>
            <a:endParaRPr lang="zh-CN" alt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7</a:t>
            </a:fld>
            <a:endParaRPr lang="zh-CN" altLang="en-US"/>
          </a:p>
        </p:txBody>
      </p:sp>
    </p:spTree>
    <p:extLst>
      <p:ext uri="{BB962C8B-B14F-4D97-AF65-F5344CB8AC3E}">
        <p14:creationId xmlns:p14="http://schemas.microsoft.com/office/powerpoint/2010/main" val="21362786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4.1</a:t>
            </a:r>
            <a:r>
              <a:rPr lang="zh-CN" altLang="en-US" sz="4400" dirty="0"/>
              <a:t>并行机的一些基本性能指标</a:t>
            </a:r>
            <a:endParaRPr lang="zh-CN" altLang="en-US" dirty="0"/>
          </a:p>
        </p:txBody>
      </p:sp>
      <p:sp>
        <p:nvSpPr>
          <p:cNvPr id="3" name="内容占位符 2"/>
          <p:cNvSpPr>
            <a:spLocks noGrp="1"/>
          </p:cNvSpPr>
          <p:nvPr>
            <p:ph idx="1"/>
          </p:nvPr>
        </p:nvSpPr>
        <p:spPr>
          <a:xfrm>
            <a:off x="822959" y="1296331"/>
            <a:ext cx="7543801" cy="4894261"/>
          </a:xfrm>
        </p:spPr>
        <p:txBody>
          <a:bodyPr>
            <a:normAutofit fontScale="92500" lnSpcReduction="20000"/>
          </a:bodyPr>
          <a:lstStyle/>
          <a:p>
            <a:r>
              <a:rPr lang="zh-CN" altLang="en-US" sz="2100" dirty="0">
                <a:solidFill>
                  <a:srgbClr val="0070C1"/>
                </a:solidFill>
                <a:latin typeface="Helvetica" pitchFamily="2" charset="0"/>
              </a:rPr>
              <a:t>并行与通信开销</a:t>
            </a:r>
          </a:p>
          <a:p>
            <a:r>
              <a:rPr lang="en-US" dirty="0"/>
              <a:t>Ping‐Pong Scheme</a:t>
            </a:r>
          </a:p>
          <a:p>
            <a:pPr marL="201168" lvl="1" indent="0">
              <a:buNone/>
            </a:pPr>
            <a:r>
              <a:rPr lang="en-US" dirty="0"/>
              <a:t>if （my _node _id =0） then /*</a:t>
            </a:r>
            <a:r>
              <a:rPr lang="zh-CN" altLang="en-US" dirty="0"/>
              <a:t>发送者*</a:t>
            </a:r>
            <a:r>
              <a:rPr lang="en-US" altLang="zh-CN" dirty="0"/>
              <a:t>/</a:t>
            </a:r>
          </a:p>
          <a:p>
            <a:pPr marL="201168" lvl="1" indent="0">
              <a:buNone/>
            </a:pPr>
            <a:r>
              <a:rPr lang="zh-CN" altLang="en-US" dirty="0"/>
              <a:t>     </a:t>
            </a:r>
            <a:r>
              <a:rPr lang="en-US" dirty="0"/>
              <a:t>start _time =second（ ）</a:t>
            </a:r>
          </a:p>
          <a:p>
            <a:pPr marL="201168" lvl="1" indent="0">
              <a:buNone/>
            </a:pPr>
            <a:r>
              <a:rPr lang="zh-CN" altLang="en-US" dirty="0"/>
              <a:t>     </a:t>
            </a:r>
            <a:r>
              <a:rPr lang="en-US" dirty="0"/>
              <a:t>send an m‐byte message to node 1</a:t>
            </a:r>
          </a:p>
          <a:p>
            <a:pPr marL="201168" lvl="1" indent="0">
              <a:buNone/>
            </a:pPr>
            <a:r>
              <a:rPr lang="zh-CN" altLang="en-US" dirty="0"/>
              <a:t>     </a:t>
            </a:r>
            <a:r>
              <a:rPr lang="en-US" dirty="0"/>
              <a:t>receive an m‐byte message from node 1</a:t>
            </a:r>
          </a:p>
          <a:p>
            <a:pPr marL="201168" lvl="1" indent="0">
              <a:buNone/>
            </a:pPr>
            <a:r>
              <a:rPr lang="zh-CN" altLang="en-US" dirty="0"/>
              <a:t>     </a:t>
            </a:r>
            <a:r>
              <a:rPr lang="en-US" dirty="0" err="1"/>
              <a:t>end_time</a:t>
            </a:r>
            <a:r>
              <a:rPr lang="en-US" dirty="0"/>
              <a:t> = second（ ）</a:t>
            </a:r>
          </a:p>
          <a:p>
            <a:pPr marL="201168" lvl="1" indent="0">
              <a:buNone/>
            </a:pPr>
            <a:r>
              <a:rPr lang="zh-CN" altLang="en-US" dirty="0"/>
              <a:t>     </a:t>
            </a:r>
            <a:r>
              <a:rPr lang="en-US" dirty="0" err="1"/>
              <a:t>total_time</a:t>
            </a:r>
            <a:r>
              <a:rPr lang="en-US" dirty="0"/>
              <a:t> = </a:t>
            </a:r>
            <a:r>
              <a:rPr lang="en-US" dirty="0" err="1"/>
              <a:t>end_time</a:t>
            </a:r>
            <a:r>
              <a:rPr lang="en-US" dirty="0"/>
              <a:t> – </a:t>
            </a:r>
            <a:r>
              <a:rPr lang="en-US" dirty="0" err="1"/>
              <a:t>start_time</a:t>
            </a:r>
            <a:endParaRPr lang="en-US" dirty="0"/>
          </a:p>
          <a:p>
            <a:pPr marL="201168" lvl="1" indent="0">
              <a:buNone/>
            </a:pPr>
            <a:r>
              <a:rPr lang="zh-CN" altLang="en-US" dirty="0"/>
              <a:t>     </a:t>
            </a:r>
            <a:r>
              <a:rPr lang="en-US" dirty="0" err="1"/>
              <a:t>communication_time</a:t>
            </a:r>
            <a:r>
              <a:rPr lang="en-US" dirty="0"/>
              <a:t>[</a:t>
            </a:r>
            <a:r>
              <a:rPr lang="en-US" dirty="0" err="1"/>
              <a:t>i</a:t>
            </a:r>
            <a:r>
              <a:rPr lang="en-US" dirty="0"/>
              <a:t>] = </a:t>
            </a:r>
            <a:r>
              <a:rPr lang="en-US" dirty="0" err="1"/>
              <a:t>total_time</a:t>
            </a:r>
            <a:r>
              <a:rPr lang="en-US" dirty="0"/>
              <a:t>/2</a:t>
            </a:r>
          </a:p>
          <a:p>
            <a:pPr marL="201168" lvl="1" indent="0">
              <a:buNone/>
            </a:pPr>
            <a:r>
              <a:rPr lang="zh-CN" altLang="en-US" dirty="0"/>
              <a:t> </a:t>
            </a:r>
            <a:r>
              <a:rPr lang="en-US" dirty="0"/>
              <a:t>else if （</a:t>
            </a:r>
            <a:r>
              <a:rPr lang="en-US" dirty="0" err="1"/>
              <a:t>my_node_id</a:t>
            </a:r>
            <a:r>
              <a:rPr lang="en-US" dirty="0"/>
              <a:t> = 1） then /*</a:t>
            </a:r>
            <a:r>
              <a:rPr lang="zh-CN" altLang="en-US" dirty="0"/>
              <a:t>接收者*</a:t>
            </a:r>
            <a:r>
              <a:rPr lang="en-US" altLang="zh-CN" dirty="0"/>
              <a:t>/</a:t>
            </a:r>
          </a:p>
          <a:p>
            <a:pPr marL="201168" lvl="1" indent="0">
              <a:buNone/>
            </a:pPr>
            <a:r>
              <a:rPr lang="zh-CN" altLang="en-US" dirty="0"/>
              <a:t>            </a:t>
            </a:r>
            <a:r>
              <a:rPr lang="en-US" dirty="0"/>
              <a:t>receive an m‐byte message from node 0</a:t>
            </a:r>
          </a:p>
          <a:p>
            <a:pPr marL="201168" lvl="1" indent="0">
              <a:buNone/>
            </a:pPr>
            <a:r>
              <a:rPr lang="zh-CN" altLang="en-US" dirty="0"/>
              <a:t>            </a:t>
            </a:r>
            <a:r>
              <a:rPr lang="en-US" dirty="0"/>
              <a:t>send an m‐byte message to node 0</a:t>
            </a:r>
          </a:p>
          <a:p>
            <a:pPr marL="201168" lvl="1" indent="0">
              <a:buNone/>
            </a:pPr>
            <a:r>
              <a:rPr lang="zh-CN" altLang="en-US" dirty="0"/>
              <a:t> </a:t>
            </a:r>
            <a:r>
              <a:rPr lang="en-US" dirty="0"/>
              <a:t>endif</a:t>
            </a:r>
          </a:p>
          <a:p>
            <a:pPr lvl="1"/>
            <a:endParaRPr lang="zh-CN" alt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8</a:t>
            </a:fld>
            <a:endParaRPr lang="zh-CN" altLang="en-US"/>
          </a:p>
        </p:txBody>
      </p:sp>
    </p:spTree>
    <p:extLst>
      <p:ext uri="{BB962C8B-B14F-4D97-AF65-F5344CB8AC3E}">
        <p14:creationId xmlns:p14="http://schemas.microsoft.com/office/powerpoint/2010/main" val="314058090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lang="en-US" altLang="zh-CN" sz="4400" dirty="0"/>
              <a:t>4.1</a:t>
            </a:r>
            <a:r>
              <a:rPr lang="zh-CN" altLang="en-US" sz="4400" dirty="0"/>
              <a:t>并行机的一些基本性能指标</a:t>
            </a:r>
            <a:endParaRPr lang="zh-CN" altLang="en-US" dirty="0"/>
          </a:p>
        </p:txBody>
      </p:sp>
      <p:sp>
        <p:nvSpPr>
          <p:cNvPr id="3" name="内容占位符 2"/>
          <p:cNvSpPr>
            <a:spLocks noGrp="1"/>
          </p:cNvSpPr>
          <p:nvPr>
            <p:ph idx="1"/>
          </p:nvPr>
        </p:nvSpPr>
        <p:spPr>
          <a:xfrm>
            <a:off x="822959" y="1296331"/>
            <a:ext cx="7543801" cy="4894261"/>
          </a:xfrm>
        </p:spPr>
        <p:txBody>
          <a:bodyPr>
            <a:normAutofit/>
          </a:bodyPr>
          <a:lstStyle/>
          <a:p>
            <a:r>
              <a:rPr lang="zh-CN" altLang="en-US" sz="2100" dirty="0">
                <a:solidFill>
                  <a:srgbClr val="0070C1"/>
                </a:solidFill>
                <a:latin typeface="Helvetica" pitchFamily="2" charset="0"/>
              </a:rPr>
              <a:t>点到点通信开销的表达式：</a:t>
            </a:r>
          </a:p>
          <a:p>
            <a:r>
              <a:rPr lang="zh-CN" altLang="en-US" dirty="0"/>
              <a:t>通信开销 </a:t>
            </a:r>
            <a:r>
              <a:rPr lang="en-US" dirty="0"/>
              <a:t>t(m) = t</a:t>
            </a:r>
            <a:r>
              <a:rPr lang="en-US" baseline="-25000" dirty="0"/>
              <a:t>0</a:t>
            </a:r>
            <a:r>
              <a:rPr lang="en-US" dirty="0"/>
              <a:t> + m/ r</a:t>
            </a:r>
            <a:r>
              <a:rPr lang="en-US" baseline="-25000" dirty="0"/>
              <a:t>∞</a:t>
            </a:r>
            <a:r>
              <a:rPr lang="en-US" dirty="0"/>
              <a:t> </a:t>
            </a:r>
            <a:r>
              <a:rPr lang="zh-CN" altLang="en-US" dirty="0"/>
              <a:t>      </a:t>
            </a:r>
            <a:r>
              <a:rPr lang="en-US" dirty="0"/>
              <a:t>m</a:t>
            </a:r>
            <a:r>
              <a:rPr lang="zh-CN" altLang="en-US" dirty="0"/>
              <a:t>为消息长度（字节数）</a:t>
            </a:r>
          </a:p>
          <a:p>
            <a:pPr lvl="1"/>
            <a:r>
              <a:rPr lang="zh-CN" altLang="en-US" dirty="0"/>
              <a:t>通信启动时间 </a:t>
            </a:r>
            <a:r>
              <a:rPr lang="en-US" dirty="0"/>
              <a:t>t</a:t>
            </a:r>
            <a:r>
              <a:rPr lang="en-US" baseline="-25000" dirty="0"/>
              <a:t>0</a:t>
            </a:r>
          </a:p>
          <a:p>
            <a:pPr lvl="1"/>
            <a:r>
              <a:rPr lang="zh-CN" altLang="en-US" dirty="0"/>
              <a:t>渐近带宽</a:t>
            </a:r>
            <a:r>
              <a:rPr lang="en-US" dirty="0"/>
              <a:t>r</a:t>
            </a:r>
            <a:r>
              <a:rPr lang="en-US" baseline="-25000" dirty="0"/>
              <a:t>∞</a:t>
            </a:r>
            <a:r>
              <a:rPr lang="en-US" dirty="0"/>
              <a:t> ：</a:t>
            </a:r>
            <a:r>
              <a:rPr lang="zh-CN" altLang="en-US" dirty="0"/>
              <a:t>传送无限长的消息时的通信速率</a:t>
            </a:r>
          </a:p>
          <a:p>
            <a:pPr lvl="1"/>
            <a:r>
              <a:rPr lang="zh-CN" altLang="en-US" dirty="0"/>
              <a:t>半峰值长度</a:t>
            </a:r>
            <a:r>
              <a:rPr lang="en-US" dirty="0"/>
              <a:t>m</a:t>
            </a:r>
            <a:r>
              <a:rPr lang="en-US" baseline="-25000" dirty="0"/>
              <a:t>1/2</a:t>
            </a:r>
            <a:r>
              <a:rPr lang="en-US" dirty="0"/>
              <a:t> ：</a:t>
            </a:r>
            <a:r>
              <a:rPr lang="zh-CN" altLang="en-US" dirty="0"/>
              <a:t>达到一半渐近带宽所要的消息长度</a:t>
            </a:r>
          </a:p>
          <a:p>
            <a:pPr lvl="1"/>
            <a:r>
              <a:rPr lang="zh-CN" altLang="en-US" dirty="0"/>
              <a:t>特定性能</a:t>
            </a:r>
            <a:r>
              <a:rPr lang="el-GR" dirty="0"/>
              <a:t>π</a:t>
            </a:r>
            <a:r>
              <a:rPr lang="el-GR" baseline="-25000" dirty="0"/>
              <a:t>0</a:t>
            </a:r>
            <a:r>
              <a:rPr lang="el-GR" dirty="0"/>
              <a:t>：</a:t>
            </a:r>
            <a:r>
              <a:rPr lang="zh-CN" altLang="en-US" dirty="0"/>
              <a:t>表示短消息带宽</a:t>
            </a:r>
          </a:p>
          <a:p>
            <a:pPr lvl="1"/>
            <a:r>
              <a:rPr lang="en-US" altLang="zh-CN" dirty="0"/>
              <a:t>4</a:t>
            </a:r>
            <a:r>
              <a:rPr lang="zh-CN" altLang="en-US" dirty="0"/>
              <a:t>个参数只有两个是独立的： </a:t>
            </a:r>
            <a:r>
              <a:rPr lang="en-US" dirty="0"/>
              <a:t>t</a:t>
            </a:r>
            <a:r>
              <a:rPr lang="en-US" baseline="-25000" dirty="0"/>
              <a:t>0</a:t>
            </a:r>
            <a:r>
              <a:rPr lang="en-US" dirty="0"/>
              <a:t> = m</a:t>
            </a:r>
            <a:r>
              <a:rPr lang="en-US" baseline="-25000" dirty="0"/>
              <a:t>1/2</a:t>
            </a:r>
            <a:r>
              <a:rPr lang="en-US" dirty="0"/>
              <a:t> / r</a:t>
            </a:r>
            <a:r>
              <a:rPr lang="en-US" baseline="-25000" dirty="0"/>
              <a:t>∞</a:t>
            </a:r>
            <a:r>
              <a:rPr lang="en-US" dirty="0"/>
              <a:t> = 1 /</a:t>
            </a:r>
            <a:r>
              <a:rPr lang="el-GR" dirty="0"/>
              <a:t>π</a:t>
            </a:r>
            <a:r>
              <a:rPr lang="el-GR" baseline="-25000" dirty="0"/>
              <a:t>0</a:t>
            </a:r>
          </a:p>
          <a:p>
            <a:pPr lvl="1"/>
            <a:endParaRPr lang="zh-CN" altLang="en-US" dirty="0"/>
          </a:p>
          <a:p>
            <a:endParaRPr lang="zh-CN" altLang="en-US" dirty="0"/>
          </a:p>
        </p:txBody>
      </p:sp>
      <p:sp>
        <p:nvSpPr>
          <p:cNvPr id="5" name="Slide Number Placeholder 4">
            <a:extLst>
              <a:ext uri="{FF2B5EF4-FFF2-40B4-BE49-F238E27FC236}">
                <a16:creationId xmlns:a16="http://schemas.microsoft.com/office/drawing/2014/main" id="{B16FC48B-6F13-CF4D-B73A-80EB73075D44}"/>
              </a:ext>
            </a:extLst>
          </p:cNvPr>
          <p:cNvSpPr>
            <a:spLocks noGrp="1"/>
          </p:cNvSpPr>
          <p:nvPr>
            <p:ph type="sldNum" sz="quarter" idx="12"/>
          </p:nvPr>
        </p:nvSpPr>
        <p:spPr/>
        <p:txBody>
          <a:bodyPr/>
          <a:lstStyle/>
          <a:p>
            <a:fld id="{4D4084D9-55F2-4E00-B75E-E42CB7218B8E}" type="slidenum">
              <a:rPr lang="zh-CN" altLang="en-US" smtClean="0"/>
              <a:t>9</a:t>
            </a:fld>
            <a:endParaRPr lang="zh-CN" altLang="en-US"/>
          </a:p>
        </p:txBody>
      </p:sp>
    </p:spTree>
    <p:extLst>
      <p:ext uri="{BB962C8B-B14F-4D97-AF65-F5344CB8AC3E}">
        <p14:creationId xmlns:p14="http://schemas.microsoft.com/office/powerpoint/2010/main" val="556712943"/>
      </p:ext>
    </p:extLst>
  </p:cSld>
  <p:clrMapOvr>
    <a:masterClrMapping/>
  </p:clrMapOvr>
</p:sld>
</file>

<file path=ppt/theme/theme1.xml><?xml version="1.0" encoding="utf-8"?>
<a:theme xmlns:a="http://schemas.openxmlformats.org/drawingml/2006/main" name="回顾">
  <a:themeElements>
    <a:clrScheme name="回顾">
      <a:dk1>
        <a:sysClr val="windowText" lastClr="000000"/>
      </a:dk1>
      <a:lt1>
        <a:sysClr val="window" lastClr="FFFFFF"/>
      </a:lt1>
      <a:dk2>
        <a:srgbClr val="344068"/>
      </a:dk2>
      <a:lt2>
        <a:srgbClr val="D9E0E6"/>
      </a:lt2>
      <a:accent1>
        <a:srgbClr val="1CADE4"/>
      </a:accent1>
      <a:accent2>
        <a:srgbClr val="2683C6"/>
      </a:accent2>
      <a:accent3>
        <a:srgbClr val="28C4CC"/>
      </a:accent3>
      <a:accent4>
        <a:srgbClr val="42BA97"/>
      </a:accent4>
      <a:accent5>
        <a:srgbClr val="3E8853"/>
      </a:accent5>
      <a:accent6>
        <a:srgbClr val="62A39F"/>
      </a:accent6>
      <a:hlink>
        <a:srgbClr val="6EAC1C"/>
      </a:hlink>
      <a:folHlink>
        <a:srgbClr val="B26B02"/>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9CC26709-368C-4D72-9060-94E5B3FF3CD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8979</TotalTime>
  <Words>3552</Words>
  <Application>Microsoft Macintosh PowerPoint</Application>
  <PresentationFormat>On-screen Show (4:3)</PresentationFormat>
  <Paragraphs>345</Paragraphs>
  <Slides>37</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37</vt:i4>
      </vt:variant>
    </vt:vector>
  </HeadingPairs>
  <TitlesOfParts>
    <vt:vector size="42" baseType="lpstr">
      <vt:lpstr>SimSun</vt:lpstr>
      <vt:lpstr>Calibri</vt:lpstr>
      <vt:lpstr>Calibri Light</vt:lpstr>
      <vt:lpstr>Helvetica</vt:lpstr>
      <vt:lpstr>回顾</vt:lpstr>
      <vt:lpstr>并行和分布式计算 Parallel and Distributed Computing  第 4 讲 并行计算性能评测 </vt:lpstr>
      <vt:lpstr>目录</vt:lpstr>
      <vt:lpstr>4.1并行机的一些基本性能指标</vt:lpstr>
      <vt:lpstr>4. 1并行机的一些基本性能指标</vt:lpstr>
      <vt:lpstr>4. 1并行机的一些基本性能指标</vt:lpstr>
      <vt:lpstr>4.1并行机的一些基本性能指标</vt:lpstr>
      <vt:lpstr>4.1并行机的一些基本性能指标</vt:lpstr>
      <vt:lpstr>4.1并行机的一些基本性能指标</vt:lpstr>
      <vt:lpstr>4.1并行机的一些基本性能指标</vt:lpstr>
      <vt:lpstr>4.1并行机的一些基本性能指标</vt:lpstr>
      <vt:lpstr>4.1并行机的一些基本性能指标</vt:lpstr>
      <vt:lpstr>4.2 加速比性能定律</vt:lpstr>
      <vt:lpstr>4.2 加速比性能定律</vt:lpstr>
      <vt:lpstr>4.2 加速比性能定律</vt:lpstr>
      <vt:lpstr>4.2 加速比性能定律</vt:lpstr>
      <vt:lpstr>4.2 加速比性能定律</vt:lpstr>
      <vt:lpstr>4.2 加速比性能定律</vt:lpstr>
      <vt:lpstr>4.2 加速比性能定律</vt:lpstr>
      <vt:lpstr>4.2 加速比性能定律</vt:lpstr>
      <vt:lpstr>4.2 加速比性能定律</vt:lpstr>
      <vt:lpstr>4.2 加速比性能定律</vt:lpstr>
      <vt:lpstr>4.3 可扩放性评测标准</vt:lpstr>
      <vt:lpstr>4.3 可扩放性评测标准</vt:lpstr>
      <vt:lpstr>4.3 可扩放性评测标准</vt:lpstr>
      <vt:lpstr>4.3 可扩放性评测标准</vt:lpstr>
      <vt:lpstr>4.3 可扩放性评测标准</vt:lpstr>
      <vt:lpstr>4.3 可扩放性评测标准</vt:lpstr>
      <vt:lpstr>4.3 可扩放性评测标准</vt:lpstr>
      <vt:lpstr>4.3 可扩放性评测标准</vt:lpstr>
      <vt:lpstr>4.3 可扩放性评测标准</vt:lpstr>
      <vt:lpstr>4.4 基准测试程序</vt:lpstr>
      <vt:lpstr>4.4 基准测试程序</vt:lpstr>
      <vt:lpstr>4.4 基准测试程序</vt:lpstr>
      <vt:lpstr>4.4 基准测试程序</vt:lpstr>
      <vt:lpstr>4.4 基准测试程序</vt:lpstr>
      <vt:lpstr>4.4 基准测试程序</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分布式系统 Distributed Systems  第 0 章 课程介绍 Chapter 0  Course Syllabus</dc:title>
  <dc:creator>Qi Zhang</dc:creator>
  <cp:lastModifiedBy>Qi Zhang</cp:lastModifiedBy>
  <cp:revision>111</cp:revision>
  <dcterms:created xsi:type="dcterms:W3CDTF">2013-07-16T11:50:30Z</dcterms:created>
  <dcterms:modified xsi:type="dcterms:W3CDTF">2023-03-16T02:30:36Z</dcterms:modified>
</cp:coreProperties>
</file>

<file path=docProps/thumbnail.jpeg>
</file>